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3" r:id="rId3"/>
    <p:sldId id="264" r:id="rId4"/>
    <p:sldId id="304" r:id="rId5"/>
    <p:sldId id="265" r:id="rId6"/>
    <p:sldId id="266" r:id="rId7"/>
    <p:sldId id="303" r:id="rId8"/>
    <p:sldId id="268" r:id="rId9"/>
    <p:sldId id="267" r:id="rId10"/>
    <p:sldId id="282" r:id="rId11"/>
    <p:sldId id="283" r:id="rId12"/>
    <p:sldId id="275" r:id="rId13"/>
    <p:sldId id="276" r:id="rId14"/>
    <p:sldId id="277" r:id="rId15"/>
    <p:sldId id="278" r:id="rId16"/>
    <p:sldId id="284" r:id="rId17"/>
    <p:sldId id="285" r:id="rId18"/>
    <p:sldId id="286" r:id="rId19"/>
    <p:sldId id="307" r:id="rId20"/>
    <p:sldId id="280" r:id="rId21"/>
    <p:sldId id="279" r:id="rId22"/>
    <p:sldId id="281" r:id="rId23"/>
    <p:sldId id="308" r:id="rId24"/>
    <p:sldId id="289" r:id="rId25"/>
    <p:sldId id="287" r:id="rId26"/>
    <p:sldId id="292" r:id="rId27"/>
    <p:sldId id="290" r:id="rId28"/>
    <p:sldId id="291" r:id="rId29"/>
    <p:sldId id="273" r:id="rId30"/>
    <p:sldId id="301" r:id="rId31"/>
    <p:sldId id="302" r:id="rId32"/>
    <p:sldId id="299" r:id="rId33"/>
    <p:sldId id="305" r:id="rId34"/>
    <p:sldId id="306" r:id="rId35"/>
    <p:sldId id="288" r:id="rId36"/>
    <p:sldId id="257" r:id="rId37"/>
    <p:sldId id="269" r:id="rId38"/>
    <p:sldId id="297" r:id="rId39"/>
    <p:sldId id="260" r:id="rId40"/>
    <p:sldId id="261" r:id="rId41"/>
    <p:sldId id="258" r:id="rId42"/>
    <p:sldId id="296" r:id="rId43"/>
    <p:sldId id="272" r:id="rId44"/>
    <p:sldId id="298" r:id="rId45"/>
    <p:sldId id="262" r:id="rId46"/>
    <p:sldId id="309" r:id="rId47"/>
    <p:sldId id="270"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9" autoAdjust="0"/>
    <p:restoredTop sz="94674" autoAdjust="0"/>
  </p:normalViewPr>
  <p:slideViewPr>
    <p:cSldViewPr snapToGrid="0" snapToObjects="1">
      <p:cViewPr varScale="1">
        <p:scale>
          <a:sx n="91" d="100"/>
          <a:sy n="91" d="100"/>
        </p:scale>
        <p:origin x="-37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1043C43-0512-D447-85E0-D96ABB227B29}" type="datetimeFigureOut">
              <a:rPr lang="it-IT" smtClean="0"/>
              <a:pPr/>
              <a:t>14/06/2019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1D400-F2AF-B646-87C0-CD4AB8A6084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043C43-0512-D447-85E0-D96ABB227B29}" type="datetimeFigureOut">
              <a:rPr lang="it-IT" smtClean="0"/>
              <a:pPr/>
              <a:t>14/06/2019</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71D400-F2AF-B646-87C0-CD4AB8A60841}" type="slidenum">
              <a:rPr lang="it-IT" smtClean="0"/>
              <a:pPr/>
              <a:t>‹N›</a:t>
            </a:fld>
            <a:endParaRPr lang="it-IT"/>
          </a:p>
        </p:txBody>
      </p:sp>
    </p:spTree>
    <p:extLst>
      <p:ext uri="{BB962C8B-B14F-4D97-AF65-F5344CB8AC3E}">
        <p14:creationId xmlns:p14="http://schemas.microsoft.com/office/powerpoint/2010/main" xmlns="" val="1668605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6030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1675" y="2049463"/>
            <a:ext cx="2949178" cy="1600200"/>
          </a:xfrm>
        </p:spPr>
        <p:txBody>
          <a:bodyPr>
            <a:noAutofit/>
          </a:bodyPr>
          <a:lstStyle/>
          <a:p>
            <a:r>
              <a:rPr lang="it-IT" sz="3200" dirty="0" smtClean="0"/>
              <a:t>Il mondo della pubblicità riflette criticamente</a:t>
            </a:r>
            <a:endParaRPr lang="it-IT" sz="3200" dirty="0"/>
          </a:p>
        </p:txBody>
      </p:sp>
      <p:sp>
        <p:nvSpPr>
          <p:cNvPr id="4" name="Segnaposto testo 3"/>
          <p:cNvSpPr>
            <a:spLocks noGrp="1"/>
          </p:cNvSpPr>
          <p:nvPr>
            <p:ph type="body" sz="half" idx="2"/>
          </p:nvPr>
        </p:nvSpPr>
        <p:spPr>
          <a:xfrm>
            <a:off x="461675" y="672662"/>
            <a:ext cx="2949178" cy="5188389"/>
          </a:xfrm>
        </p:spPr>
        <p:txBody>
          <a:bodyPr>
            <a:normAutofit/>
          </a:bodyPr>
          <a:lstStyle/>
          <a:p>
            <a:r>
              <a:rPr lang="it-IT" sz="2400" dirty="0" smtClean="0">
                <a:solidFill>
                  <a:srgbClr val="FF0000"/>
                </a:solidFill>
              </a:rPr>
              <a:t>GLI STEREOTIPI </a:t>
            </a:r>
            <a:r>
              <a:rPr lang="it-IT" sz="2400" dirty="0" err="1" smtClean="0">
                <a:solidFill>
                  <a:srgbClr val="FF0000"/>
                </a:solidFill>
              </a:rPr>
              <a:t>DI</a:t>
            </a:r>
            <a:r>
              <a:rPr lang="it-IT" sz="2400" dirty="0" smtClean="0">
                <a:solidFill>
                  <a:srgbClr val="FF0000"/>
                </a:solidFill>
              </a:rPr>
              <a:t> GENERE: MATERNITA’ E LAVORO</a:t>
            </a:r>
          </a:p>
        </p:txBody>
      </p:sp>
      <p:pic>
        <p:nvPicPr>
          <p:cNvPr id="40962" name="Picture 2" descr="Lysoform          CalzedoniaQuali donne? In quali ruoli? "/>
          <p:cNvPicPr>
            <a:picLocks noGrp="1" noChangeAspect="1" noChangeArrowheads="1"/>
          </p:cNvPicPr>
          <p:nvPr>
            <p:ph type="pic" idx="1"/>
          </p:nvPr>
        </p:nvPicPr>
        <p:blipFill>
          <a:blip r:embed="rId2"/>
          <a:srcRect l="14381" r="14381"/>
          <a:stretch>
            <a:fillRect/>
          </a:stretch>
        </p:blipFill>
        <p:spPr bwMode="auto">
          <a:xfrm>
            <a:off x="3710152" y="987426"/>
            <a:ext cx="5002924" cy="4873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onnee pubblicitÃ :immaginare         per   cambiare         Annamaria Testa  Roma, 11 dicembre 2011 "/>
          <p:cNvPicPr>
            <a:picLocks noChangeAspect="1" noChangeArrowheads="1"/>
          </p:cNvPicPr>
          <p:nvPr/>
        </p:nvPicPr>
        <p:blipFill>
          <a:blip r:embed="rId2"/>
          <a:srcRect/>
          <a:stretch>
            <a:fillRect/>
          </a:stretch>
        </p:blipFill>
        <p:spPr bwMode="auto">
          <a:xfrm>
            <a:off x="849257" y="1095046"/>
            <a:ext cx="7222688" cy="52006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ppure le madri pubblicitariesembrano fatte con lo stampino. "/>
          <p:cNvPicPr>
            <a:picLocks noChangeAspect="1" noChangeArrowheads="1"/>
          </p:cNvPicPr>
          <p:nvPr/>
        </p:nvPicPr>
        <p:blipFill>
          <a:blip r:embed="rId2"/>
          <a:srcRect/>
          <a:stretch>
            <a:fillRect/>
          </a:stretch>
        </p:blipFill>
        <p:spPr bwMode="auto">
          <a:xfrm>
            <a:off x="1080486" y="-1"/>
            <a:ext cx="6934200" cy="64953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ppure le madri pubblicitariesembrano fatte con lo stampino. "/>
          <p:cNvPicPr>
            <a:picLocks noChangeAspect="1" noChangeArrowheads="1"/>
          </p:cNvPicPr>
          <p:nvPr/>
        </p:nvPicPr>
        <p:blipFill>
          <a:blip r:embed="rId2"/>
          <a:srcRect/>
          <a:stretch>
            <a:fillRect/>
          </a:stretch>
        </p:blipFill>
        <p:spPr bwMode="auto">
          <a:xfrm>
            <a:off x="933341" y="800756"/>
            <a:ext cx="6934200" cy="52006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ppure le madri pubblicitariesembrano fatte con lo stampino. "/>
          <p:cNvPicPr>
            <a:picLocks noChangeAspect="1" noChangeArrowheads="1"/>
          </p:cNvPicPr>
          <p:nvPr/>
        </p:nvPicPr>
        <p:blipFill>
          <a:blip r:embed="rId2"/>
          <a:srcRect/>
          <a:stretch>
            <a:fillRect/>
          </a:stretch>
        </p:blipFill>
        <p:spPr bwMode="auto">
          <a:xfrm>
            <a:off x="1101506" y="798950"/>
            <a:ext cx="6934200" cy="52006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e vodoo mama - Hot sauceChe ne dite di questa Big Mama,per una salsa al peperoncino? "/>
          <p:cNvPicPr>
            <a:picLocks noChangeAspect="1" noChangeArrowheads="1"/>
          </p:cNvPicPr>
          <p:nvPr/>
        </p:nvPicPr>
        <p:blipFill>
          <a:blip r:embed="rId2"/>
          <a:srcRect/>
          <a:stretch>
            <a:fillRect/>
          </a:stretch>
        </p:blipFill>
        <p:spPr bwMode="auto">
          <a:xfrm>
            <a:off x="817727" y="485446"/>
            <a:ext cx="6934200" cy="52006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l contesto sociale: Italia al 74Â°posto su 135 nel Gender Gap Index                        La pubblicitÃ :                 ..."/>
          <p:cNvPicPr>
            <a:picLocks noChangeAspect="1" noChangeArrowheads="1"/>
          </p:cNvPicPr>
          <p:nvPr/>
        </p:nvPicPr>
        <p:blipFill>
          <a:blip r:embed="rId2"/>
          <a:srcRect/>
          <a:stretch>
            <a:fillRect/>
          </a:stretch>
        </p:blipFill>
        <p:spPr bwMode="auto">
          <a:xfrm>
            <a:off x="1175078" y="769225"/>
            <a:ext cx="6934200" cy="52006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â¦ ma Ã¨ visibile ed efficace. Noncrea modelli di comportamentoâ¦ "/>
          <p:cNvPicPr>
            <a:picLocks noChangeAspect="1" noChangeArrowheads="1"/>
          </p:cNvPicPr>
          <p:nvPr/>
        </p:nvPicPr>
        <p:blipFill>
          <a:blip r:embed="rId2"/>
          <a:srcRect/>
          <a:stretch>
            <a:fillRect/>
          </a:stretch>
        </p:blipFill>
        <p:spPr bwMode="auto">
          <a:xfrm>
            <a:off x="670582" y="548508"/>
            <a:ext cx="6934200" cy="52006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â¦ perÃ² rafforza quelli dominanti.Li fa sembrare desiderabili. "/>
          <p:cNvPicPr>
            <a:picLocks noChangeAspect="1" noChangeArrowheads="1"/>
          </p:cNvPicPr>
          <p:nvPr/>
        </p:nvPicPr>
        <p:blipFill>
          <a:blip r:embed="rId2"/>
          <a:srcRect/>
          <a:stretch>
            <a:fillRect/>
          </a:stretch>
        </p:blipFill>
        <p:spPr bwMode="auto">
          <a:xfrm>
            <a:off x="996403" y="737694"/>
            <a:ext cx="6934200" cy="52006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369455"/>
            <a:ext cx="6858000" cy="2387600"/>
          </a:xfrm>
        </p:spPr>
        <p:txBody>
          <a:bodyPr/>
          <a:lstStyle/>
          <a:p>
            <a:r>
              <a:rPr lang="it-IT" dirty="0" smtClean="0">
                <a:solidFill>
                  <a:srgbClr val="FF0000"/>
                </a:solidFill>
              </a:rPr>
              <a:t>Immagini femminili e media</a:t>
            </a:r>
            <a:endParaRPr lang="it-IT" dirty="0">
              <a:solidFill>
                <a:srgbClr val="FF0000"/>
              </a:solidFill>
            </a:endParaRPr>
          </a:p>
        </p:txBody>
      </p:sp>
      <p:sp>
        <p:nvSpPr>
          <p:cNvPr id="3" name="Sottotitolo 2"/>
          <p:cNvSpPr>
            <a:spLocks noGrp="1"/>
          </p:cNvSpPr>
          <p:nvPr>
            <p:ph type="subTitle" idx="1"/>
          </p:nvPr>
        </p:nvSpPr>
        <p:spPr/>
        <p:txBody>
          <a:bodyPr>
            <a:normAutofit/>
          </a:bodyPr>
          <a:lstStyle/>
          <a:p>
            <a:r>
              <a:rPr lang="it-IT" sz="4800" dirty="0" smtClean="0">
                <a:solidFill>
                  <a:srgbClr val="FF0000"/>
                </a:solidFill>
              </a:rPr>
              <a:t>Dove sono le donne vere?</a:t>
            </a:r>
            <a:endParaRPr lang="it-IT" sz="4800" dirty="0"/>
          </a:p>
        </p:txBody>
      </p:sp>
      <p:pic>
        <p:nvPicPr>
          <p:cNvPr id="5" name="Immagine 4">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4" name="CasellaDiTesto 3"/>
          <p:cNvSpPr txBox="1"/>
          <p:nvPr/>
        </p:nvSpPr>
        <p:spPr>
          <a:xfrm>
            <a:off x="672662" y="1082566"/>
            <a:ext cx="7609490" cy="5232202"/>
          </a:xfrm>
          <a:prstGeom prst="rect">
            <a:avLst/>
          </a:prstGeom>
          <a:noFill/>
        </p:spPr>
        <p:txBody>
          <a:bodyPr wrap="square" rtlCol="0">
            <a:spAutoFit/>
          </a:bodyPr>
          <a:lstStyle/>
          <a:p>
            <a:pPr algn="ctr"/>
            <a:r>
              <a:rPr lang="it-IT" sz="2800" dirty="0" smtClean="0">
                <a:solidFill>
                  <a:srgbClr val="FF0000"/>
                </a:solidFill>
              </a:rPr>
              <a:t>LE PAROLE SONO PIETRE (Carlo Levi) </a:t>
            </a:r>
          </a:p>
          <a:p>
            <a:pPr algn="ctr"/>
            <a:endParaRPr lang="it-IT" dirty="0" smtClean="0"/>
          </a:p>
          <a:p>
            <a:r>
              <a:rPr lang="it-IT" dirty="0" smtClean="0"/>
              <a:t>Le somiglianze fra LINGUA e DIRITTO sono molte. </a:t>
            </a:r>
          </a:p>
          <a:p>
            <a:r>
              <a:rPr lang="it-IT" dirty="0" smtClean="0"/>
              <a:t>Entrambe sono considerati  sistemi. </a:t>
            </a:r>
          </a:p>
          <a:p>
            <a:r>
              <a:rPr lang="it-IT" dirty="0" smtClean="0"/>
              <a:t>Si basano sulla norma.</a:t>
            </a:r>
          </a:p>
          <a:p>
            <a:r>
              <a:rPr lang="it-IT" dirty="0" smtClean="0"/>
              <a:t>Creano realtà con le parole.</a:t>
            </a:r>
          </a:p>
          <a:p>
            <a:r>
              <a:rPr lang="it-IT" dirty="0" smtClean="0"/>
              <a:t>La lingua è POTERE,  attraverso la lingua si definiscono i ruoli ( </a:t>
            </a:r>
            <a:r>
              <a:rPr lang="it-IT" dirty="0" err="1" smtClean="0"/>
              <a:t>Cavagnoli</a:t>
            </a:r>
            <a:r>
              <a:rPr lang="it-IT" dirty="0" smtClean="0"/>
              <a:t>, </a:t>
            </a:r>
            <a:r>
              <a:rPr lang="it-IT" dirty="0" err="1" smtClean="0"/>
              <a:t>Cardona</a:t>
            </a:r>
            <a:r>
              <a:rPr lang="it-IT" dirty="0" smtClean="0"/>
              <a:t>).</a:t>
            </a:r>
          </a:p>
          <a:p>
            <a:endParaRPr lang="it-IT" dirty="0" smtClean="0"/>
          </a:p>
          <a:p>
            <a:r>
              <a:rPr lang="it-IT" dirty="0" smtClean="0"/>
              <a:t>Il LINGUAGGIO GIURIDICO è quello che ha maggior prestigio e potere, è tradizionalmente conservativo, maschile,  spesso arcaico . </a:t>
            </a:r>
          </a:p>
          <a:p>
            <a:r>
              <a:rPr lang="it-IT" dirty="0" smtClean="0"/>
              <a:t>È una FINZIONE che rappresenta una specifica selezione della realtà, non include tutte le visioni di essa. </a:t>
            </a:r>
          </a:p>
          <a:p>
            <a:r>
              <a:rPr lang="it-IT" dirty="0" smtClean="0"/>
              <a:t>In questa scelta si inserisce anche l’uso del MASCHILE al posto del FEMMINILE.</a:t>
            </a:r>
          </a:p>
          <a:p>
            <a:r>
              <a:rPr lang="it-IT" dirty="0" smtClean="0"/>
              <a:t>I testi giuridici </a:t>
            </a:r>
            <a:r>
              <a:rPr lang="it-IT" dirty="0" smtClean="0"/>
              <a:t>italiani utilizzano </a:t>
            </a:r>
            <a:r>
              <a:rPr lang="it-IT" dirty="0" smtClean="0"/>
              <a:t>il “MASCHILE INCLUSIVO” non marcato, intendendo con tale termine un uso valido  sia al maschile che al femminile, CONFERENDO AL MASCHILE “PSEUDOGENERICO” UNA FUNZIONE NEUTRA, rappresentativa dell’intero genere umano. </a:t>
            </a:r>
            <a:endParaRPr lang="it-IT" dirty="0"/>
          </a:p>
        </p:txBody>
      </p:sp>
      <p:pic>
        <p:nvPicPr>
          <p:cNvPr id="5" name="Immagine 4">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17055"/>
            <a:ext cx="9144000" cy="743712"/>
          </a:xfrm>
          <a:prstGeom prst="rect">
            <a:avLst/>
          </a:prstGeom>
        </p:spPr>
      </p:pic>
      <p:pic>
        <p:nvPicPr>
          <p:cNvPr id="6" name="Immagine 5">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369455"/>
            <a:ext cx="9144000" cy="7437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a Caixa - SpagnaChe ne dite di facce, cucineâ¦ "/>
          <p:cNvPicPr>
            <a:picLocks noChangeAspect="1" noChangeArrowheads="1"/>
          </p:cNvPicPr>
          <p:nvPr/>
        </p:nvPicPr>
        <p:blipFill>
          <a:blip r:embed="rId2"/>
          <a:srcRect/>
          <a:stretch>
            <a:fillRect/>
          </a:stretch>
        </p:blipFill>
        <p:spPr bwMode="auto">
          <a:xfrm>
            <a:off x="618029" y="369832"/>
            <a:ext cx="7464425" cy="584178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Una campagna (tedesca) perla paritÃ  retributivaâ¦ "/>
          <p:cNvPicPr>
            <a:picLocks noChangeAspect="1" noChangeArrowheads="1"/>
          </p:cNvPicPr>
          <p:nvPr/>
        </p:nvPicPr>
        <p:blipFill>
          <a:blip r:embed="rId2"/>
          <a:srcRect/>
          <a:stretch>
            <a:fillRect/>
          </a:stretch>
        </p:blipFill>
        <p:spPr bwMode="auto">
          <a:xfrm>
            <a:off x="744155" y="800756"/>
            <a:ext cx="6934200" cy="52006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â¦ una banca. E poco altro. Restaun intero mondo da raccontare. "/>
          <p:cNvPicPr>
            <a:picLocks noChangeAspect="1" noChangeArrowheads="1"/>
          </p:cNvPicPr>
          <p:nvPr/>
        </p:nvPicPr>
        <p:blipFill>
          <a:blip r:embed="rId2"/>
          <a:srcRect/>
          <a:stretch>
            <a:fillRect/>
          </a:stretch>
        </p:blipFill>
        <p:spPr bwMode="auto">
          <a:xfrm>
            <a:off x="586499" y="567722"/>
            <a:ext cx="6934200" cy="52006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FF0000"/>
                </a:solidFill>
              </a:rPr>
              <a:t>L’ossessione del corpo femminile</a:t>
            </a:r>
            <a:endParaRPr lang="it-IT" dirty="0">
              <a:solidFill>
                <a:srgbClr val="FF0000"/>
              </a:solidFill>
            </a:endParaRPr>
          </a:p>
        </p:txBody>
      </p:sp>
      <p:sp>
        <p:nvSpPr>
          <p:cNvPr id="3" name="Sottotitolo 2"/>
          <p:cNvSpPr>
            <a:spLocks noGrp="1"/>
          </p:cNvSpPr>
          <p:nvPr>
            <p:ph type="subTitle" idx="1"/>
          </p:nvPr>
        </p:nvSpPr>
        <p:spPr/>
        <p:txBody>
          <a:bodyPr/>
          <a:lstStyle/>
          <a:p>
            <a:endParaRPr lang="it-IT" dirty="0"/>
          </a:p>
        </p:txBody>
      </p:sp>
      <p:pic>
        <p:nvPicPr>
          <p:cNvPr id="6" name="Immagine 5">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ra va meglio.Ma Telecom Egitto Ã¨ piÃ¹ avantiâ¦ "/>
          <p:cNvPicPr>
            <a:picLocks noChangeAspect="1" noChangeArrowheads="1"/>
          </p:cNvPicPr>
          <p:nvPr/>
        </p:nvPicPr>
        <p:blipFill>
          <a:blip r:embed="rId2"/>
          <a:srcRect/>
          <a:stretch>
            <a:fillRect/>
          </a:stretch>
        </p:blipFill>
        <p:spPr bwMode="auto">
          <a:xfrm>
            <a:off x="649561" y="527487"/>
            <a:ext cx="6934200" cy="52006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4 aziende telefoniche concorrenti.Una sola idea fissa.Una follia del marketing. "/>
          <p:cNvPicPr>
            <a:picLocks noChangeAspect="1" noChangeArrowheads="1"/>
          </p:cNvPicPr>
          <p:nvPr/>
        </p:nvPicPr>
        <p:blipFill>
          <a:blip r:embed="rId2"/>
          <a:srcRect/>
          <a:stretch>
            <a:fillRect/>
          </a:stretch>
        </p:blipFill>
        <p:spPr bwMode="auto">
          <a:xfrm>
            <a:off x="660072" y="506466"/>
            <a:ext cx="6934200" cy="52006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anifesto deontologico adci:â¦lâabuso di stereotipi e clichÃ©relativi a ruoli e generifavorisce i pregiudizie ingessalo svil..."/>
          <p:cNvPicPr>
            <a:picLocks noChangeAspect="1" noChangeArrowheads="1"/>
          </p:cNvPicPr>
          <p:nvPr/>
        </p:nvPicPr>
        <p:blipFill>
          <a:blip r:embed="rId2"/>
          <a:srcRect/>
          <a:stretch>
            <a:fillRect/>
          </a:stretch>
        </p:blipFill>
        <p:spPr bwMode="auto">
          <a:xfrm>
            <a:off x="796706" y="622080"/>
            <a:ext cx="6934200" cy="52006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on humour e leggerezza.Quando câentra con il prodottoâ¦ "/>
          <p:cNvPicPr>
            <a:picLocks noChangeAspect="1" noChangeArrowheads="1"/>
          </p:cNvPicPr>
          <p:nvPr/>
        </p:nvPicPr>
        <p:blipFill>
          <a:blip r:embed="rId2"/>
          <a:srcRect/>
          <a:stretch>
            <a:fillRect/>
          </a:stretch>
        </p:blipFill>
        <p:spPr bwMode="auto">
          <a:xfrm>
            <a:off x="586499" y="443404"/>
            <a:ext cx="6934200" cy="52006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 senza temere lâetÃ . Questeehmâ¦ sarebbero creme antiage. "/>
          <p:cNvPicPr>
            <a:picLocks noChangeAspect="1" noChangeArrowheads="1"/>
          </p:cNvPicPr>
          <p:nvPr/>
        </p:nvPicPr>
        <p:blipFill>
          <a:blip r:embed="rId2"/>
          <a:srcRect/>
          <a:stretch>
            <a:fillRect/>
          </a:stretch>
        </p:blipFill>
        <p:spPr bwMode="auto">
          <a:xfrm>
            <a:off x="1017423" y="674632"/>
            <a:ext cx="6934200" cy="52006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59" y="457200"/>
            <a:ext cx="2949178" cy="1600200"/>
          </a:xfrm>
        </p:spPr>
        <p:txBody>
          <a:bodyPr>
            <a:normAutofit fontScale="90000"/>
          </a:bodyPr>
          <a:lstStyle/>
          <a:p>
            <a:r>
              <a:rPr lang="it-IT" dirty="0" smtClean="0">
                <a:solidFill>
                  <a:srgbClr val="FF0000"/>
                </a:solidFill>
              </a:rPr>
              <a:t>Il giuramento del primo governo paritario per la stampa diventa una sfilata di moda</a:t>
            </a:r>
            <a:endParaRPr lang="it-IT" dirty="0">
              <a:solidFill>
                <a:srgbClr val="FF0000"/>
              </a:solidFill>
            </a:endParaRPr>
          </a:p>
        </p:txBody>
      </p:sp>
      <p:sp>
        <p:nvSpPr>
          <p:cNvPr id="4" name="Segnaposto testo 3"/>
          <p:cNvSpPr>
            <a:spLocks noGrp="1"/>
          </p:cNvSpPr>
          <p:nvPr>
            <p:ph type="body" sz="half" idx="2"/>
          </p:nvPr>
        </p:nvSpPr>
        <p:spPr>
          <a:xfrm>
            <a:off x="0" y="2201863"/>
            <a:ext cx="3006328" cy="3811588"/>
          </a:xfrm>
        </p:spPr>
        <p:txBody>
          <a:bodyPr>
            <a:noAutofit/>
          </a:bodyPr>
          <a:lstStyle/>
          <a:p>
            <a:r>
              <a:rPr lang="it-IT" sz="1400" b="1" dirty="0" smtClean="0"/>
              <a:t>domenica 23 febbraio 2014</a:t>
            </a:r>
          </a:p>
          <a:p>
            <a:r>
              <a:rPr lang="it-IT" sz="1400" b="1" dirty="0" smtClean="0"/>
              <a:t>I giornali mandano in passerella il giuramento delle neoministre</a:t>
            </a:r>
          </a:p>
          <a:p>
            <a:r>
              <a:rPr lang="it-IT" sz="1400" dirty="0" smtClean="0"/>
              <a:t>Battuto abbondantemente il tasto dell’inesperienza e dell’incompetenza delle neo ministre, in cerca di “notizie” fresche, i giornali ci raccontano il giuramento del nuovo governo trasformandolo in una ridicola e imbarazzante (per chi la scrive e per chi la legge) sfilata di moda. </a:t>
            </a:r>
            <a:r>
              <a:rPr lang="it-IT" sz="1400" b="1" dirty="0" smtClean="0"/>
              <a:t>Il linguaggio del giornalismo politico e di quello della moda si mescolano</a:t>
            </a:r>
            <a:r>
              <a:rPr lang="it-IT" sz="1400" dirty="0" smtClean="0"/>
              <a:t>: diventano </a:t>
            </a:r>
            <a:r>
              <a:rPr lang="it-IT" sz="1400" i="1" dirty="0" smtClean="0"/>
              <a:t>un giallo</a:t>
            </a:r>
            <a:r>
              <a:rPr lang="it-IT" sz="1400" dirty="0" smtClean="0"/>
              <a:t> il colore della giacca della ministra della Salute; uno </a:t>
            </a:r>
            <a:r>
              <a:rPr lang="it-IT" sz="1400" i="1" dirty="0" smtClean="0"/>
              <a:t>scivolone</a:t>
            </a:r>
            <a:r>
              <a:rPr lang="it-IT" sz="1400" dirty="0" smtClean="0"/>
              <a:t> gli stivali della ministra ai rapporti con le Regioni; uno </a:t>
            </a:r>
            <a:r>
              <a:rPr lang="it-IT" sz="1400" i="1" dirty="0" smtClean="0"/>
              <a:t>scontro</a:t>
            </a:r>
            <a:r>
              <a:rPr lang="it-IT" sz="1400" dirty="0" smtClean="0"/>
              <a:t> tra calze velate e coprenti. Si intervistano “esperte” per il taglio dei pantaloni (troppo stretti o troppo larghi), si </a:t>
            </a:r>
            <a:r>
              <a:rPr lang="it-IT" sz="1600" dirty="0" smtClean="0"/>
              <a:t>stilano le pagelle delle ministre in base al guardaroba.</a:t>
            </a:r>
          </a:p>
          <a:p>
            <a:endParaRPr lang="it-IT" dirty="0"/>
          </a:p>
        </p:txBody>
      </p:sp>
      <p:sp>
        <p:nvSpPr>
          <p:cNvPr id="5" name="Segnaposto immagine 2"/>
          <p:cNvSpPr txBox="1">
            <a:spLocks/>
          </p:cNvSpPr>
          <p:nvPr/>
        </p:nvSpPr>
        <p:spPr>
          <a:xfrm>
            <a:off x="4039791" y="1139826"/>
            <a:ext cx="4629150" cy="4873625"/>
          </a:xfrm>
          <a:prstGeom prst="rect">
            <a:avLst/>
          </a:prstGeom>
        </p:spPr>
      </p:sp>
      <p:pic>
        <p:nvPicPr>
          <p:cNvPr id="30723" name="Picture 3" descr="C:\Users\Marina Capponi\Desktop\azzardato-politicafemminile.jpg"/>
          <p:cNvPicPr>
            <a:picLocks noGrp="1" noChangeAspect="1" noChangeArrowheads="1"/>
          </p:cNvPicPr>
          <p:nvPr>
            <p:ph type="pic" idx="1"/>
          </p:nvPr>
        </p:nvPicPr>
        <p:blipFill>
          <a:blip r:embed="rId2"/>
          <a:srcRect l="7618" r="7618"/>
          <a:stretch>
            <a:fillRect/>
          </a:stretch>
        </p:blipFill>
        <p:spPr bwMode="auto">
          <a:xfrm>
            <a:off x="3006328" y="168275"/>
            <a:ext cx="5990527" cy="54975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273268" y="1429407"/>
            <a:ext cx="8513379" cy="4801314"/>
          </a:xfrm>
          <a:prstGeom prst="rect">
            <a:avLst/>
          </a:prstGeom>
          <a:noFill/>
        </p:spPr>
        <p:txBody>
          <a:bodyPr wrap="square" rtlCol="0">
            <a:spAutoFit/>
          </a:bodyPr>
          <a:lstStyle/>
          <a:p>
            <a:r>
              <a:rPr lang="it-IT" dirty="0" smtClean="0"/>
              <a:t>Il linguaggio giuridico italiano è ancora quasi esclusivamente ANDROCENTRICO.</a:t>
            </a:r>
          </a:p>
          <a:p>
            <a:r>
              <a:rPr lang="it-IT" dirty="0" smtClean="0"/>
              <a:t>La scelta della versione maschile al posto di quella femminile per definire</a:t>
            </a:r>
          </a:p>
          <a:p>
            <a:r>
              <a:rPr lang="it-IT" dirty="0" smtClean="0"/>
              <a:t>una fattispecie, riproduce  una realtà sociale , culturale, storica che si trasforma molto</a:t>
            </a:r>
          </a:p>
          <a:p>
            <a:r>
              <a:rPr lang="it-IT" dirty="0" smtClean="0"/>
              <a:t>lentamente .</a:t>
            </a:r>
          </a:p>
          <a:p>
            <a:r>
              <a:rPr lang="it-IT" dirty="0" smtClean="0"/>
              <a:t>Certi esempi di categorie giuridiche  ( </a:t>
            </a:r>
            <a:r>
              <a:rPr lang="it-IT" dirty="0" smtClean="0">
                <a:solidFill>
                  <a:srgbClr val="FF0000"/>
                </a:solidFill>
              </a:rPr>
              <a:t>IL BUON PADRE </a:t>
            </a:r>
            <a:r>
              <a:rPr lang="it-IT" dirty="0" err="1" smtClean="0">
                <a:solidFill>
                  <a:srgbClr val="FF0000"/>
                </a:solidFill>
              </a:rPr>
              <a:t>DI</a:t>
            </a:r>
            <a:r>
              <a:rPr lang="it-IT" dirty="0" smtClean="0">
                <a:solidFill>
                  <a:srgbClr val="FF0000"/>
                </a:solidFill>
              </a:rPr>
              <a:t> FAMIGLIA, LA PERIZIA DELL’UOMO MEDIO</a:t>
            </a:r>
            <a:r>
              <a:rPr lang="it-IT" dirty="0" smtClean="0"/>
              <a:t>) stridono  con la realtà che vede molte donne capofamiglia, ed il sapere dell’”uomo medio” è spesso quello della donna media ( che spesso ha un titolo di studio mediamente più elevato).</a:t>
            </a:r>
          </a:p>
          <a:p>
            <a:r>
              <a:rPr lang="it-IT" dirty="0" smtClean="0"/>
              <a:t>Il mondo nel quale era il solo padre a gestire la famiglia non esiste più.</a:t>
            </a:r>
          </a:p>
          <a:p>
            <a:r>
              <a:rPr lang="it-IT" dirty="0" smtClean="0"/>
              <a:t>La “</a:t>
            </a:r>
            <a:r>
              <a:rPr lang="it-IT" dirty="0" smtClean="0">
                <a:solidFill>
                  <a:srgbClr val="FF0000"/>
                </a:solidFill>
              </a:rPr>
              <a:t>BUONA MADRE </a:t>
            </a:r>
            <a:r>
              <a:rPr lang="it-IT" dirty="0" err="1" smtClean="0">
                <a:solidFill>
                  <a:srgbClr val="FF0000"/>
                </a:solidFill>
              </a:rPr>
              <a:t>DI</a:t>
            </a:r>
            <a:r>
              <a:rPr lang="it-IT" dirty="0" smtClean="0">
                <a:solidFill>
                  <a:srgbClr val="FF0000"/>
                </a:solidFill>
              </a:rPr>
              <a:t> FAMIGLIA” </a:t>
            </a:r>
            <a:r>
              <a:rPr lang="it-IT" dirty="0" smtClean="0"/>
              <a:t>è un’espressione che non solo non è recepita  dalla giurisprudenza e dai testi di legge, ma fa sorridere, eppure sono molte le famiglie </a:t>
            </a:r>
            <a:r>
              <a:rPr lang="it-IT" dirty="0" err="1" smtClean="0"/>
              <a:t>monogenitoriali</a:t>
            </a:r>
            <a:r>
              <a:rPr lang="it-IT" dirty="0" smtClean="0"/>
              <a:t> dove è la donna a gestire tutti i rapporti familiari e finanziari.</a:t>
            </a:r>
          </a:p>
          <a:p>
            <a:r>
              <a:rPr lang="it-IT" dirty="0" smtClean="0"/>
              <a:t>Come adattare il linguaggio giuridico alla nuova realtà? Creando neologismi anche ad effetto progressivo: </a:t>
            </a:r>
          </a:p>
          <a:p>
            <a:endParaRPr lang="it-IT" dirty="0" smtClean="0">
              <a:solidFill>
                <a:srgbClr val="FF0000"/>
              </a:solidFill>
            </a:endParaRPr>
          </a:p>
          <a:p>
            <a:r>
              <a:rPr lang="it-IT" dirty="0" smtClean="0">
                <a:solidFill>
                  <a:srgbClr val="FF0000"/>
                </a:solidFill>
              </a:rPr>
              <a:t>LA PATRIA POTESTA’ è DIVENTATA POTESTA’ GENITORIALE  ED INFINE, OGGI RESPONSABILITA’ GENITORIALE.</a:t>
            </a:r>
            <a:endParaRPr lang="it-IT"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illary.jpg"/>
          <p:cNvPicPr>
            <a:picLocks noChangeAspect="1"/>
          </p:cNvPicPr>
          <p:nvPr/>
        </p:nvPicPr>
        <p:blipFill>
          <a:blip r:embed="rId2"/>
          <a:stretch>
            <a:fillRect/>
          </a:stretch>
        </p:blipFill>
        <p:spPr>
          <a:xfrm>
            <a:off x="0" y="-252248"/>
            <a:ext cx="9144000" cy="658095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rida.jpg"/>
          <p:cNvPicPr>
            <a:picLocks noChangeAspect="1"/>
          </p:cNvPicPr>
          <p:nvPr/>
        </p:nvPicPr>
        <p:blipFill>
          <a:blip r:embed="rId2"/>
          <a:stretch>
            <a:fillRect/>
          </a:stretch>
        </p:blipFill>
        <p:spPr>
          <a:xfrm>
            <a:off x="0" y="35310"/>
            <a:ext cx="9144000" cy="678737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Margaret.jpg"/>
          <p:cNvPicPr>
            <a:picLocks noChangeAspect="1"/>
          </p:cNvPicPr>
          <p:nvPr/>
        </p:nvPicPr>
        <p:blipFill>
          <a:blip r:embed="rId2"/>
          <a:stretch>
            <a:fillRect/>
          </a:stretch>
        </p:blipFill>
        <p:spPr>
          <a:xfrm>
            <a:off x="0" y="35310"/>
            <a:ext cx="9144000" cy="678737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20717"/>
            <a:ext cx="8891752" cy="629569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07778"/>
            <a:ext cx="7886700" cy="2753711"/>
          </a:xfrm>
        </p:spPr>
        <p:txBody>
          <a:bodyPr>
            <a:normAutofit/>
          </a:bodyPr>
          <a:lstStyle/>
          <a:p>
            <a:r>
              <a:rPr lang="it-IT" sz="3200" dirty="0" smtClean="0">
                <a:solidFill>
                  <a:srgbClr val="FF0000"/>
                </a:solidFill>
              </a:rPr>
              <a:t>DESTRUTTURIAMO GLI STEREOTIPI </a:t>
            </a:r>
            <a:r>
              <a:rPr lang="it-IT" sz="3200" dirty="0" err="1" smtClean="0">
                <a:solidFill>
                  <a:srgbClr val="FF0000"/>
                </a:solidFill>
              </a:rPr>
              <a:t>DI</a:t>
            </a:r>
            <a:r>
              <a:rPr lang="it-IT" sz="3200" dirty="0" smtClean="0">
                <a:solidFill>
                  <a:srgbClr val="FF0000"/>
                </a:solidFill>
              </a:rPr>
              <a:t> GENERE! </a:t>
            </a:r>
            <a:endParaRPr lang="it-IT" sz="3200" dirty="0">
              <a:solidFill>
                <a:srgbClr val="FF0000"/>
              </a:solidFill>
            </a:endParaRPr>
          </a:p>
        </p:txBody>
      </p:sp>
      <p:pic>
        <p:nvPicPr>
          <p:cNvPr id="3" name="Immagine 2">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Le aziende possonocontribuire allo sviluppo delpaese anche creando unnuovo immaginario.Nuove prospettive.Raccontando nuovi..."/>
          <p:cNvPicPr>
            <a:picLocks noChangeAspect="1" noChangeArrowheads="1"/>
          </p:cNvPicPr>
          <p:nvPr/>
        </p:nvPicPr>
        <p:blipFill>
          <a:blip r:embed="rId2"/>
          <a:srcRect/>
          <a:stretch>
            <a:fillRect/>
          </a:stretch>
        </p:blipFill>
        <p:spPr bwMode="auto">
          <a:xfrm>
            <a:off x="744154" y="109537"/>
            <a:ext cx="6934200" cy="520065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Titolo 2">
            <a:extLst>
              <a:ext uri="{FF2B5EF4-FFF2-40B4-BE49-F238E27FC236}">
                <a16:creationId xmlns:a16="http://schemas.microsoft.com/office/drawing/2014/main" xmlns="" id="{F2A3F6C6-7526-47D3-A355-06DFC9FC5680}"/>
              </a:ext>
            </a:extLst>
          </p:cNvPr>
          <p:cNvSpPr>
            <a:spLocks noGrp="1"/>
          </p:cNvSpPr>
          <p:nvPr>
            <p:ph type="title"/>
          </p:nvPr>
        </p:nvSpPr>
        <p:spPr>
          <a:xfrm>
            <a:off x="629841" y="1292772"/>
            <a:ext cx="2949178" cy="998483"/>
          </a:xfrm>
        </p:spPr>
        <p:txBody>
          <a:bodyPr>
            <a:normAutofit fontScale="90000"/>
          </a:bodyPr>
          <a:lstStyle/>
          <a:p>
            <a:r>
              <a:rPr lang="it-IT" dirty="0" smtClean="0">
                <a:solidFill>
                  <a:srgbClr val="FF0000"/>
                </a:solidFill>
              </a:rPr>
              <a:t>LA VIOLENZA CONTRO LE DONNE E GLI STEREOTIPI </a:t>
            </a:r>
            <a:r>
              <a:rPr lang="it-IT" dirty="0" err="1" smtClean="0">
                <a:solidFill>
                  <a:srgbClr val="FF0000"/>
                </a:solidFill>
              </a:rPr>
              <a:t>DI</a:t>
            </a:r>
            <a:r>
              <a:rPr lang="it-IT" dirty="0" smtClean="0">
                <a:solidFill>
                  <a:srgbClr val="FF0000"/>
                </a:solidFill>
              </a:rPr>
              <a:t> GENERE</a:t>
            </a:r>
            <a:endParaRPr lang="it-IT" dirty="0">
              <a:solidFill>
                <a:srgbClr val="FF0000"/>
              </a:solidFill>
            </a:endParaRPr>
          </a:p>
        </p:txBody>
      </p:sp>
      <p:pic>
        <p:nvPicPr>
          <p:cNvPr id="8" name="Segnaposto immagine 7" descr="Immagine che contiene persona, parete, interni, donna&#10;&#10;Descrizione generata automaticamente">
            <a:extLst>
              <a:ext uri="{FF2B5EF4-FFF2-40B4-BE49-F238E27FC236}">
                <a16:creationId xmlns:a16="http://schemas.microsoft.com/office/drawing/2014/main" xmlns="" id="{6540DB52-80E3-4484-A04F-1C4BBA4C4210}"/>
              </a:ext>
            </a:extLst>
          </p:cNvPr>
          <p:cNvPicPr>
            <a:picLocks noGrp="1" noChangeAspect="1"/>
          </p:cNvPicPr>
          <p:nvPr>
            <p:ph type="pic" idx="1"/>
          </p:nvPr>
        </p:nvPicPr>
        <p:blipFill>
          <a:blip r:embed="rId3"/>
          <a:srcRect l="20840" r="20840"/>
          <a:stretch>
            <a:fillRect/>
          </a:stretch>
        </p:blipFill>
        <p:spPr/>
      </p:pic>
      <p:sp>
        <p:nvSpPr>
          <p:cNvPr id="6" name="Segnaposto testo 5">
            <a:extLst>
              <a:ext uri="{FF2B5EF4-FFF2-40B4-BE49-F238E27FC236}">
                <a16:creationId xmlns:a16="http://schemas.microsoft.com/office/drawing/2014/main" xmlns="" id="{C15727FA-0616-478F-821D-A22C6BE9D0FC}"/>
              </a:ext>
            </a:extLst>
          </p:cNvPr>
          <p:cNvSpPr>
            <a:spLocks noGrp="1"/>
          </p:cNvSpPr>
          <p:nvPr>
            <p:ph type="body" sz="half" idx="2"/>
          </p:nvPr>
        </p:nvSpPr>
        <p:spPr>
          <a:xfrm>
            <a:off x="629841" y="2427890"/>
            <a:ext cx="2949178" cy="4053326"/>
          </a:xfrm>
        </p:spPr>
        <p:txBody>
          <a:bodyPr>
            <a:normAutofit lnSpcReduction="10000"/>
          </a:bodyPr>
          <a:lstStyle/>
          <a:p>
            <a:r>
              <a:rPr lang="it-IT" sz="1800" dirty="0" smtClean="0"/>
              <a:t>I MEDIA  hanno una responsabilità straordinaria nella rappresentazione della</a:t>
            </a:r>
          </a:p>
          <a:p>
            <a:r>
              <a:rPr lang="it-IT" sz="1800" dirty="0" smtClean="0"/>
              <a:t>r</a:t>
            </a:r>
            <a:r>
              <a:rPr lang="it-IT" sz="1800" dirty="0" smtClean="0"/>
              <a:t>ealtà </a:t>
            </a:r>
            <a:r>
              <a:rPr lang="it-IT" sz="1800" dirty="0" smtClean="0"/>
              <a:t>e nella perpetuazione degli stereotipi e dei pregiudizi.</a:t>
            </a:r>
          </a:p>
          <a:p>
            <a:r>
              <a:rPr lang="it-IT" sz="1800" dirty="0" smtClean="0"/>
              <a:t>I/le  giornalisti /e hanno adottato un codice deontologico per evitare l’uso di un linguaggio stereotipato ed offensivo, una narrazione che accolga in modo acritico i luoghi comuni di una cultura antropocentrica e patriarcale </a:t>
            </a:r>
            <a:r>
              <a:rPr lang="it-IT" sz="1800" dirty="0" smtClean="0"/>
              <a:t>,se </a:t>
            </a:r>
            <a:r>
              <a:rPr lang="it-IT" sz="1800" dirty="0" smtClean="0"/>
              <a:t>non decisamente maschilista .</a:t>
            </a:r>
          </a:p>
          <a:p>
            <a:endParaRPr lang="it-IT" dirty="0"/>
          </a:p>
        </p:txBody>
      </p:sp>
    </p:spTree>
    <p:extLst>
      <p:ext uri="{BB962C8B-B14F-4D97-AF65-F5344CB8AC3E}">
        <p14:creationId xmlns:p14="http://schemas.microsoft.com/office/powerpoint/2010/main" xmlns="" val="1031365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4" name="CasellaDiTesto 3"/>
          <p:cNvSpPr txBox="1"/>
          <p:nvPr/>
        </p:nvSpPr>
        <p:spPr>
          <a:xfrm>
            <a:off x="536028" y="808368"/>
            <a:ext cx="7325710" cy="5940088"/>
          </a:xfrm>
          <a:prstGeom prst="rect">
            <a:avLst/>
          </a:prstGeom>
          <a:noFill/>
        </p:spPr>
        <p:txBody>
          <a:bodyPr wrap="square" rtlCol="0">
            <a:spAutoFit/>
          </a:bodyPr>
          <a:lstStyle/>
          <a:p>
            <a:endParaRPr lang="it-IT" dirty="0" smtClean="0"/>
          </a:p>
          <a:p>
            <a:pPr algn="ctr"/>
            <a:r>
              <a:rPr lang="it-IT" sz="3200" dirty="0" smtClean="0">
                <a:solidFill>
                  <a:srgbClr val="FF0000"/>
                </a:solidFill>
              </a:rPr>
              <a:t>GLI STEREOTIPI </a:t>
            </a:r>
            <a:r>
              <a:rPr lang="it-IT" sz="3200" dirty="0" err="1" smtClean="0">
                <a:solidFill>
                  <a:srgbClr val="FF0000"/>
                </a:solidFill>
              </a:rPr>
              <a:t>DI</a:t>
            </a:r>
            <a:r>
              <a:rPr lang="it-IT" sz="3200" dirty="0" smtClean="0">
                <a:solidFill>
                  <a:srgbClr val="FF0000"/>
                </a:solidFill>
              </a:rPr>
              <a:t> GENERE  </a:t>
            </a:r>
          </a:p>
          <a:p>
            <a:pPr algn="ctr"/>
            <a:r>
              <a:rPr lang="it-IT" sz="3200" dirty="0" smtClean="0">
                <a:solidFill>
                  <a:srgbClr val="FF0000"/>
                </a:solidFill>
              </a:rPr>
              <a:t>E </a:t>
            </a:r>
          </a:p>
          <a:p>
            <a:pPr algn="ctr"/>
            <a:r>
              <a:rPr lang="it-IT" sz="3200" dirty="0" smtClean="0">
                <a:solidFill>
                  <a:srgbClr val="FF0000"/>
                </a:solidFill>
              </a:rPr>
              <a:t>LA RAPPRESENTAZIONE DELLA VIOLENZA CONTRO LE DONNE</a:t>
            </a:r>
          </a:p>
          <a:p>
            <a:endParaRPr lang="it-IT" dirty="0" smtClean="0"/>
          </a:p>
          <a:p>
            <a:endParaRPr lang="it-IT" dirty="0" smtClean="0"/>
          </a:p>
          <a:p>
            <a:r>
              <a:rPr lang="it-IT" dirty="0" smtClean="0"/>
              <a:t>Nella violenza  contro le donne bisogna evitare un racconto al “maschile”: il “</a:t>
            </a:r>
            <a:r>
              <a:rPr lang="it-IT" dirty="0" smtClean="0">
                <a:solidFill>
                  <a:srgbClr val="FF0000"/>
                </a:solidFill>
              </a:rPr>
              <a:t>dramma della gelosia”, il “delitto passionale”, il “raptus di follia</a:t>
            </a:r>
            <a:r>
              <a:rPr lang="it-IT" dirty="0" smtClean="0"/>
              <a:t>”, anche se le attenuanti per il “delitto d’onore” del Codice Rocco sono state abrogate nel 1981, la violenza sessuale è stata riconosciuta come reato contro la persona  e non contro la morale nel 1996, la legge contro la violenza sulle donne nel 2013 ha previsto una aggravante quando l’autore della violenza ha un rapporto con la vittima . </a:t>
            </a:r>
          </a:p>
          <a:p>
            <a:r>
              <a:rPr lang="it-IT" dirty="0" smtClean="0"/>
              <a:t>Nella vicenda delle minori instradate a prostituirsi dalle madri a Roma, le ragazzine sono </a:t>
            </a:r>
            <a:r>
              <a:rPr lang="it-IT" dirty="0" smtClean="0">
                <a:solidFill>
                  <a:srgbClr val="FF0000"/>
                </a:solidFill>
              </a:rPr>
              <a:t>Baby squillo</a:t>
            </a:r>
            <a:r>
              <a:rPr lang="it-IT" dirty="0" smtClean="0"/>
              <a:t>, si mette l’accento sulla madre cattiva , sulla moglie famosa di un cliente. I clienti, gli sfruttatori veri che pagano per fare sesso con ragazzine sono sullo sfondo, non fanno notizia. </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decalogo che spiega come non parlare di violenza sulle donne</a:t>
            </a:r>
            <a:br>
              <a:rPr lang="it-IT" b="1" dirty="0" smtClean="0">
                <a:solidFill>
                  <a:srgbClr val="FF0000"/>
                </a:solidFill>
              </a:rPr>
            </a:br>
            <a:endParaRPr lang="it-IT" dirty="0">
              <a:solidFill>
                <a:srgbClr val="FF0000"/>
              </a:solidFill>
            </a:endParaRPr>
          </a:p>
        </p:txBody>
      </p:sp>
      <p:sp>
        <p:nvSpPr>
          <p:cNvPr id="4" name="Segnaposto testo 3"/>
          <p:cNvSpPr>
            <a:spLocks noGrp="1"/>
          </p:cNvSpPr>
          <p:nvPr>
            <p:ph type="body" sz="half" idx="2"/>
          </p:nvPr>
        </p:nvSpPr>
        <p:spPr>
          <a:xfrm>
            <a:off x="629841" y="1744717"/>
            <a:ext cx="2949178" cy="4124271"/>
          </a:xfrm>
        </p:spPr>
        <p:txBody>
          <a:bodyPr>
            <a:noAutofit/>
          </a:bodyPr>
          <a:lstStyle/>
          <a:p>
            <a:r>
              <a:rPr lang="it-IT" sz="1600" dirty="0" smtClean="0"/>
              <a:t>L'elenco delle </a:t>
            </a:r>
            <a:r>
              <a:rPr lang="it-IT" sz="1600" b="1" dirty="0" smtClean="0"/>
              <a:t>parole da bollino rosso </a:t>
            </a:r>
            <a:r>
              <a:rPr lang="it-IT" sz="1600" dirty="0" smtClean="0"/>
              <a:t>è uno strumento pratico per parlare di violenza sulle donne in modo appropriato. E riguarda sia i media che l'opinione pubblica. Nel decalogo contro gli stereotipi diventano da</a:t>
            </a:r>
            <a:r>
              <a:rPr lang="it-IT" sz="1600" b="1" dirty="0" smtClean="0"/>
              <a:t> bollino rosso</a:t>
            </a:r>
            <a:r>
              <a:rPr lang="it-IT" sz="1600" dirty="0" smtClean="0"/>
              <a:t> espressioni come</a:t>
            </a:r>
            <a:r>
              <a:rPr lang="it-IT" sz="1600" b="1" i="1" dirty="0" smtClean="0"/>
              <a:t> amore malato</a:t>
            </a:r>
            <a:r>
              <a:rPr lang="it-IT" sz="1600" dirty="0" smtClean="0"/>
              <a:t>, </a:t>
            </a:r>
            <a:r>
              <a:rPr lang="it-IT" sz="1600" b="1" i="1" dirty="0" smtClean="0"/>
              <a:t>raptus</a:t>
            </a:r>
            <a:r>
              <a:rPr lang="it-IT" sz="1600" dirty="0" smtClean="0"/>
              <a:t>, </a:t>
            </a:r>
            <a:r>
              <a:rPr lang="it-IT" sz="1600" b="1" i="1" dirty="0" smtClean="0"/>
              <a:t>follia</a:t>
            </a:r>
            <a:r>
              <a:rPr lang="it-IT" sz="1600" dirty="0" smtClean="0"/>
              <a:t>, </a:t>
            </a:r>
            <a:r>
              <a:rPr lang="it-IT" sz="1600" b="1" i="1" dirty="0" smtClean="0"/>
              <a:t>lei lo tradiva</a:t>
            </a:r>
            <a:r>
              <a:rPr lang="it-IT" sz="1600" dirty="0" smtClean="0"/>
              <a:t>, </a:t>
            </a:r>
            <a:r>
              <a:rPr lang="it-IT" sz="1600" b="1" i="1" dirty="0" smtClean="0"/>
              <a:t>se l'è cercata</a:t>
            </a:r>
            <a:r>
              <a:rPr lang="it-IT" sz="1600" dirty="0" smtClean="0"/>
              <a:t>,</a:t>
            </a:r>
            <a:r>
              <a:rPr lang="it-IT" sz="1600" b="1" i="1" dirty="0" smtClean="0"/>
              <a:t> </a:t>
            </a:r>
            <a:r>
              <a:rPr lang="it-IT" sz="1600" b="1" i="1" dirty="0" err="1" smtClean="0"/>
              <a:t>perchè</a:t>
            </a:r>
            <a:r>
              <a:rPr lang="it-IT" sz="1600" b="1" i="1" dirty="0" smtClean="0"/>
              <a:t> lei non lo ha lasciato?</a:t>
            </a:r>
            <a:r>
              <a:rPr lang="it-IT" sz="1600" dirty="0" smtClean="0"/>
              <a:t>, </a:t>
            </a:r>
            <a:r>
              <a:rPr lang="it-IT" sz="1600" b="1" i="1" dirty="0" smtClean="0"/>
              <a:t>era un bravo ragazzo</a:t>
            </a:r>
            <a:r>
              <a:rPr lang="it-IT" sz="1600" dirty="0" smtClean="0"/>
              <a:t>, </a:t>
            </a:r>
            <a:r>
              <a:rPr lang="it-IT" sz="1600" b="1" i="1" dirty="0" smtClean="0"/>
              <a:t>un padre buono</a:t>
            </a:r>
            <a:r>
              <a:rPr lang="it-IT" sz="1600" dirty="0" smtClean="0"/>
              <a:t> e così via. Poi le informazioni su come la vittima di violenza </a:t>
            </a:r>
            <a:r>
              <a:rPr lang="it-IT" sz="1600" b="1" dirty="0" smtClean="0"/>
              <a:t>era vestita</a:t>
            </a:r>
            <a:r>
              <a:rPr lang="it-IT" sz="1600" dirty="0" smtClean="0"/>
              <a:t>, i particolari raccapriccianti, l'indicazione sul tipo di ferite. Dettagli che siamo costretti a leggere sui giornali praticamente ogni giorno.</a:t>
            </a:r>
            <a:endParaRPr lang="it-IT" sz="1600" dirty="0"/>
          </a:p>
        </p:txBody>
      </p:sp>
      <p:pic>
        <p:nvPicPr>
          <p:cNvPr id="5" name="Segnaposto immagine 5" descr="Immagine che contiene persona, interni, donna, parete&#10;&#10;Descrizione generata automaticamente">
            <a:extLst>
              <a:ext uri="{FF2B5EF4-FFF2-40B4-BE49-F238E27FC236}">
                <a16:creationId xmlns:a16="http://schemas.microsoft.com/office/drawing/2014/main" xmlns="" id="{3B2E5A0A-7ED3-442C-8B76-C170AB346D5A}"/>
              </a:ext>
            </a:extLst>
          </p:cNvPr>
          <p:cNvPicPr>
            <a:picLocks noGrp="1" noChangeAspect="1"/>
          </p:cNvPicPr>
          <p:nvPr>
            <p:ph type="pic" idx="1"/>
          </p:nvPr>
        </p:nvPicPr>
        <p:blipFill>
          <a:blip r:embed="rId2"/>
          <a:srcRect l="22918" r="22918"/>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C538A83-3773-4C48-A660-D126BB255809}"/>
              </a:ext>
            </a:extLst>
          </p:cNvPr>
          <p:cNvSpPr>
            <a:spLocks noGrp="1"/>
          </p:cNvSpPr>
          <p:nvPr>
            <p:ph type="title"/>
          </p:nvPr>
        </p:nvSpPr>
        <p:spPr>
          <a:xfrm>
            <a:off x="629841" y="457200"/>
            <a:ext cx="3190136" cy="1918138"/>
          </a:xfrm>
        </p:spPr>
        <p:txBody>
          <a:bodyPr>
            <a:normAutofit/>
          </a:bodyPr>
          <a:lstStyle/>
          <a:p>
            <a:r>
              <a:rPr lang="it-IT" sz="2000" b="1" dirty="0" smtClean="0">
                <a:solidFill>
                  <a:srgbClr val="FF0000"/>
                </a:solidFill>
              </a:rPr>
              <a:t>I DETTAGLI </a:t>
            </a:r>
            <a:r>
              <a:rPr lang="it-IT" sz="2000" b="1" dirty="0" smtClean="0">
                <a:solidFill>
                  <a:srgbClr val="FF0000"/>
                </a:solidFill>
              </a:rPr>
              <a:t>SCABROSI NON AGGIUNGONO NULLA ALLA CRONACA, MA SPOSTANO </a:t>
            </a:r>
            <a:r>
              <a:rPr lang="it-IT" sz="2000" b="1" dirty="0" smtClean="0">
                <a:solidFill>
                  <a:srgbClr val="FF0000"/>
                </a:solidFill>
              </a:rPr>
              <a:t>L'ATTENZIONE SULLA VITTIMA</a:t>
            </a:r>
            <a:endParaRPr lang="it-IT" sz="2000" dirty="0">
              <a:solidFill>
                <a:srgbClr val="FF0000"/>
              </a:solidFill>
            </a:endParaRPr>
          </a:p>
        </p:txBody>
      </p:sp>
      <p:pic>
        <p:nvPicPr>
          <p:cNvPr id="6" name="Segnaposto immagine 5" descr="Immagine che contiene persona, interni, parete, edificio&#10;&#10;Descrizione generata automaticamente">
            <a:extLst>
              <a:ext uri="{FF2B5EF4-FFF2-40B4-BE49-F238E27FC236}">
                <a16:creationId xmlns:a16="http://schemas.microsoft.com/office/drawing/2014/main" xmlns="" id="{BEAA95F1-3EBB-4BEC-8560-BF95034D0CB1}"/>
              </a:ext>
            </a:extLst>
          </p:cNvPr>
          <p:cNvPicPr>
            <a:picLocks noGrp="1" noChangeAspect="1"/>
          </p:cNvPicPr>
          <p:nvPr>
            <p:ph type="pic" idx="1"/>
          </p:nvPr>
        </p:nvPicPr>
        <p:blipFill>
          <a:blip r:embed="rId2"/>
          <a:srcRect l="18351" r="18351"/>
          <a:stretch>
            <a:fillRect/>
          </a:stretch>
        </p:blipFill>
        <p:spPr/>
      </p:pic>
      <p:sp>
        <p:nvSpPr>
          <p:cNvPr id="4" name="Segnaposto testo 3">
            <a:extLst>
              <a:ext uri="{FF2B5EF4-FFF2-40B4-BE49-F238E27FC236}">
                <a16:creationId xmlns:a16="http://schemas.microsoft.com/office/drawing/2014/main" xmlns="" id="{7DF14D7E-7FA4-4E10-9AAA-D2702ABD0B0E}"/>
              </a:ext>
            </a:extLst>
          </p:cNvPr>
          <p:cNvSpPr>
            <a:spLocks noGrp="1"/>
          </p:cNvSpPr>
          <p:nvPr>
            <p:ph type="body" sz="half" idx="2"/>
          </p:nvPr>
        </p:nvSpPr>
        <p:spPr>
          <a:xfrm>
            <a:off x="629841" y="2375338"/>
            <a:ext cx="2949178" cy="4482662"/>
          </a:xfrm>
        </p:spPr>
        <p:txBody>
          <a:bodyPr>
            <a:normAutofit fontScale="92500" lnSpcReduction="10000"/>
          </a:bodyPr>
          <a:lstStyle/>
          <a:p>
            <a:r>
              <a:rPr lang="it-IT" b="1" dirty="0" smtClean="0"/>
              <a:t> </a:t>
            </a:r>
          </a:p>
          <a:p>
            <a:r>
              <a:rPr lang="it-IT" dirty="0" smtClean="0"/>
              <a:t>«</a:t>
            </a:r>
            <a:r>
              <a:rPr lang="it-IT" sz="1400" dirty="0" smtClean="0"/>
              <a:t>Il problema, «non è legato alla cultura del singolo autore di una cronaca, ma a una </a:t>
            </a:r>
            <a:r>
              <a:rPr lang="it-IT" sz="1400" b="1" dirty="0" smtClean="0"/>
              <a:t>pericolosa concezione dei rapporti </a:t>
            </a:r>
            <a:r>
              <a:rPr lang="it-IT" sz="1400" dirty="0" smtClean="0"/>
              <a:t>di forza tra uomini e donne: mariti e compagni sono nel 70% dei casi i responsabili della violenza. La </a:t>
            </a:r>
            <a:r>
              <a:rPr lang="it-IT" sz="1400" b="1" dirty="0" smtClean="0"/>
              <a:t>violenza di genere </a:t>
            </a:r>
            <a:r>
              <a:rPr lang="it-IT" sz="1400" dirty="0" smtClean="0"/>
              <a:t>ci riguarda ed è </a:t>
            </a:r>
            <a:r>
              <a:rPr lang="it-IT" sz="1400" b="1" dirty="0" smtClean="0"/>
              <a:t>trasversale</a:t>
            </a:r>
            <a:r>
              <a:rPr lang="it-IT" sz="1400" dirty="0" smtClean="0"/>
              <a:t> a tutte le culture, le classi sociali, le etnie e le religioni. È una forma di </a:t>
            </a:r>
            <a:r>
              <a:rPr lang="it-IT" sz="1400" b="1" dirty="0" smtClean="0"/>
              <a:t>razzismo contro le donne</a:t>
            </a:r>
            <a:r>
              <a:rPr lang="it-IT" sz="1400" dirty="0" smtClean="0"/>
              <a:t> che accomuna e non divide</a:t>
            </a:r>
            <a:r>
              <a:rPr lang="it-IT" sz="1400" dirty="0" smtClean="0"/>
              <a:t>» . </a:t>
            </a:r>
            <a:r>
              <a:rPr lang="it-IT" sz="1400" dirty="0" smtClean="0"/>
              <a:t>«La </a:t>
            </a:r>
            <a:r>
              <a:rPr lang="it-IT" sz="1400" b="1" dirty="0" smtClean="0"/>
              <a:t>lettura morbosa dei fatti </a:t>
            </a:r>
            <a:r>
              <a:rPr lang="it-IT" sz="1400" dirty="0" smtClean="0"/>
              <a:t>finisce per minimizzare un reato gravissimo. I </a:t>
            </a:r>
            <a:r>
              <a:rPr lang="it-IT" sz="1400" b="1" dirty="0" smtClean="0"/>
              <a:t>dettagli scabrosi </a:t>
            </a:r>
            <a:r>
              <a:rPr lang="it-IT" sz="1400" dirty="0" smtClean="0"/>
              <a:t>che non aggiungono nulla alla cronaca, spostano l'attenzione dell'opinione pubblica sulla vittima, anziché sulla ferocia dell'aggressore, sottolinea. Soffermarsi su 'come era vestita la vittima' o descrivere in dettaglio le ferite è come sottoporre le donne a una seconda violenza</a:t>
            </a:r>
            <a:r>
              <a:rPr lang="it-IT" sz="1400" dirty="0" smtClean="0"/>
              <a:t>». (</a:t>
            </a:r>
            <a:r>
              <a:rPr lang="it-IT" sz="1400" dirty="0" smtClean="0"/>
              <a:t>Vittoria </a:t>
            </a:r>
            <a:r>
              <a:rPr lang="it-IT" sz="1400" dirty="0" err="1" smtClean="0"/>
              <a:t>Doretti</a:t>
            </a:r>
            <a:r>
              <a:rPr lang="it-IT" sz="1400" dirty="0" smtClean="0"/>
              <a:t>, direttore </a:t>
            </a:r>
            <a:r>
              <a:rPr lang="it-IT" sz="1400" dirty="0" err="1" smtClean="0"/>
              <a:t>Uoc</a:t>
            </a:r>
            <a:r>
              <a:rPr lang="it-IT" sz="1400" dirty="0" smtClean="0"/>
              <a:t> Promozione ed Etica della Salute e Responsabile della Rete Regionale Codice Rosa della Regione Toscana)</a:t>
            </a:r>
            <a:endParaRPr lang="it-IT" sz="1400" dirty="0"/>
          </a:p>
        </p:txBody>
      </p:sp>
      <p:pic>
        <p:nvPicPr>
          <p:cNvPr id="7" name="Immagine 6">
            <a:extLst>
              <a:ext uri="{FF2B5EF4-FFF2-40B4-BE49-F238E27FC236}">
                <a16:creationId xmlns:a16="http://schemas.microsoft.com/office/drawing/2014/main" xmlns="" id="{D521E1E9-FE68-44A4-92B6-76E599AA1AE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extLst>
      <p:ext uri="{BB962C8B-B14F-4D97-AF65-F5344CB8AC3E}">
        <p14:creationId xmlns:p14="http://schemas.microsoft.com/office/powerpoint/2010/main" xmlns="" val="301009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ansione10002_page-0001 (2).JPG"/>
          <p:cNvPicPr>
            <a:picLocks noChangeAspect="1"/>
          </p:cNvPicPr>
          <p:nvPr/>
        </p:nvPicPr>
        <p:blipFill>
          <a:blip r:embed="rId2"/>
          <a:stretch>
            <a:fillRect/>
          </a:stretch>
        </p:blipFill>
        <p:spPr>
          <a:xfrm>
            <a:off x="0" y="196799"/>
            <a:ext cx="9144000" cy="646440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D333F34-AB4E-48ED-99FC-394D6654E465}"/>
              </a:ext>
            </a:extLst>
          </p:cNvPr>
          <p:cNvSpPr>
            <a:spLocks noGrp="1"/>
          </p:cNvSpPr>
          <p:nvPr>
            <p:ph type="title"/>
          </p:nvPr>
        </p:nvSpPr>
        <p:spPr>
          <a:xfrm>
            <a:off x="629841" y="457200"/>
            <a:ext cx="2949178" cy="1476703"/>
          </a:xfrm>
        </p:spPr>
        <p:txBody>
          <a:bodyPr/>
          <a:lstStyle/>
          <a:p>
            <a:r>
              <a:rPr lang="it-IT" b="1" dirty="0" smtClean="0">
                <a:solidFill>
                  <a:srgbClr val="FF0000"/>
                </a:solidFill>
              </a:rPr>
              <a:t>Il </a:t>
            </a:r>
            <a:r>
              <a:rPr lang="it-IT" b="1" dirty="0" err="1" smtClean="0">
                <a:solidFill>
                  <a:srgbClr val="FF0000"/>
                </a:solidFill>
              </a:rPr>
              <a:t>victim</a:t>
            </a:r>
            <a:r>
              <a:rPr lang="it-IT" b="1" dirty="0" smtClean="0">
                <a:solidFill>
                  <a:srgbClr val="FF0000"/>
                </a:solidFill>
              </a:rPr>
              <a:t> </a:t>
            </a:r>
            <a:r>
              <a:rPr lang="it-IT" b="1" dirty="0" err="1" smtClean="0">
                <a:solidFill>
                  <a:srgbClr val="FF0000"/>
                </a:solidFill>
              </a:rPr>
              <a:t>blaming</a:t>
            </a:r>
            <a:r>
              <a:rPr lang="it-IT" b="1" dirty="0" smtClean="0">
                <a:solidFill>
                  <a:srgbClr val="FF0000"/>
                </a:solidFill>
              </a:rPr>
              <a:t>:</a:t>
            </a:r>
            <a:br>
              <a:rPr lang="it-IT" b="1" dirty="0" smtClean="0">
                <a:solidFill>
                  <a:srgbClr val="FF0000"/>
                </a:solidFill>
              </a:rPr>
            </a:br>
            <a:r>
              <a:rPr lang="it-IT" b="1" dirty="0" smtClean="0">
                <a:solidFill>
                  <a:srgbClr val="FF0000"/>
                </a:solidFill>
              </a:rPr>
              <a:t>in fondo te la sei andata a cercare </a:t>
            </a:r>
            <a:r>
              <a:rPr lang="it-IT" dirty="0" smtClean="0">
                <a:solidFill>
                  <a:srgbClr val="FF0000"/>
                </a:solidFill>
              </a:rPr>
              <a:t>!</a:t>
            </a:r>
            <a:endParaRPr lang="it-IT" dirty="0">
              <a:solidFill>
                <a:srgbClr val="FF0000"/>
              </a:solidFill>
            </a:endParaRPr>
          </a:p>
        </p:txBody>
      </p:sp>
      <p:pic>
        <p:nvPicPr>
          <p:cNvPr id="6" name="Segnaposto immagine 5" descr="Immagine che contiene persona, interni, donna, abbigliamento&#10;&#10;Descrizione generata automaticamente">
            <a:extLst>
              <a:ext uri="{FF2B5EF4-FFF2-40B4-BE49-F238E27FC236}">
                <a16:creationId xmlns:a16="http://schemas.microsoft.com/office/drawing/2014/main" xmlns="" id="{8AE1AE72-0E03-42E6-B836-E8DA9282F37C}"/>
              </a:ext>
            </a:extLst>
          </p:cNvPr>
          <p:cNvPicPr>
            <a:picLocks noGrp="1" noChangeAspect="1"/>
          </p:cNvPicPr>
          <p:nvPr>
            <p:ph type="pic" idx="1"/>
          </p:nvPr>
        </p:nvPicPr>
        <p:blipFill>
          <a:blip r:embed="rId2"/>
          <a:srcRect l="21060" r="21060"/>
          <a:stretch>
            <a:fillRect/>
          </a:stretch>
        </p:blipFill>
        <p:spPr/>
      </p:pic>
      <p:sp>
        <p:nvSpPr>
          <p:cNvPr id="4" name="Segnaposto testo 3">
            <a:extLst>
              <a:ext uri="{FF2B5EF4-FFF2-40B4-BE49-F238E27FC236}">
                <a16:creationId xmlns:a16="http://schemas.microsoft.com/office/drawing/2014/main" xmlns="" id="{9F8F13FC-BE95-45CE-B7FA-FFE2638EAF4D}"/>
              </a:ext>
            </a:extLst>
          </p:cNvPr>
          <p:cNvSpPr>
            <a:spLocks noGrp="1"/>
          </p:cNvSpPr>
          <p:nvPr>
            <p:ph type="body" sz="half" idx="2"/>
          </p:nvPr>
        </p:nvSpPr>
        <p:spPr>
          <a:xfrm>
            <a:off x="629841" y="1723697"/>
            <a:ext cx="2949178" cy="4603531"/>
          </a:xfrm>
        </p:spPr>
        <p:txBody>
          <a:bodyPr>
            <a:normAutofit fontScale="25000" lnSpcReduction="20000"/>
          </a:bodyPr>
          <a:lstStyle/>
          <a:p>
            <a:endParaRPr lang="it-IT" sz="2000" dirty="0" smtClean="0"/>
          </a:p>
          <a:p>
            <a:r>
              <a:rPr lang="it-IT" sz="5600" dirty="0" smtClean="0"/>
              <a:t>Di fronte ad un </a:t>
            </a:r>
            <a:r>
              <a:rPr lang="it-IT" sz="5600" dirty="0" err="1" smtClean="0"/>
              <a:t>femminicidio</a:t>
            </a:r>
            <a:r>
              <a:rPr lang="it-IT" sz="5600" dirty="0" smtClean="0"/>
              <a:t> o ad una violenza sessuale, quando una donna subisce un’aggressione simile, un numero considerevole di persone attribuisce alla vittima la responsabilità di quanto accaduto, perché </a:t>
            </a:r>
            <a:r>
              <a:rPr lang="it-IT" sz="5600" i="1" dirty="0" smtClean="0"/>
              <a:t>era vestita in modo non consono; frequentava una zona non sicura;</a:t>
            </a:r>
            <a:r>
              <a:rPr lang="it-IT" sz="5600" dirty="0" smtClean="0"/>
              <a:t> o ancora perché </a:t>
            </a:r>
            <a:r>
              <a:rPr lang="it-IT" sz="5600" i="1" dirty="0" smtClean="0"/>
              <a:t>seguiva uno stile </a:t>
            </a:r>
            <a:r>
              <a:rPr lang="it-IT" sz="5600" i="1" dirty="0" smtClean="0"/>
              <a:t>di  </a:t>
            </a:r>
            <a:r>
              <a:rPr lang="it-IT" sz="5600" i="1" dirty="0" smtClean="0"/>
              <a:t>vita che la esponeva a troppi rischi</a:t>
            </a:r>
            <a:r>
              <a:rPr lang="it-IT" sz="5600" dirty="0" smtClean="0"/>
              <a:t>.  È </a:t>
            </a:r>
            <a:r>
              <a:rPr lang="it-IT" sz="5600" dirty="0" smtClean="0"/>
              <a:t>in questi casi che  questo fenomeno psicologico incontra il </a:t>
            </a:r>
            <a:r>
              <a:rPr lang="it-IT" sz="5600" b="1" dirty="0" smtClean="0"/>
              <a:t>pregiudizio e lo stereotipo nei confronti dei gruppi sociali</a:t>
            </a:r>
            <a:r>
              <a:rPr lang="it-IT" sz="5600" dirty="0" smtClean="0"/>
              <a:t>, e ci spiega perché la tendenza a colpevolizzare la vittima sia maggiore nei casi in cui essa faccia parte di un gruppo </a:t>
            </a:r>
            <a:r>
              <a:rPr lang="it-IT" sz="5600" i="1" dirty="0" err="1" smtClean="0"/>
              <a:t>minoritario</a:t>
            </a:r>
            <a:r>
              <a:rPr lang="it-IT" sz="5600" dirty="0" err="1" smtClean="0"/>
              <a:t>.Ci</a:t>
            </a:r>
            <a:r>
              <a:rPr lang="it-IT" sz="5600" dirty="0" smtClean="0"/>
              <a:t> fa anche capire perché, nel caso delle violenze e delle molestie di genere, le reazioni siano influenzate dal genere e dall’orientamento sessuale, e la tendenza a </a:t>
            </a:r>
            <a:r>
              <a:rPr lang="it-IT" sz="5600" b="1" dirty="0" smtClean="0"/>
              <a:t>colpevolizzare la vittima</a:t>
            </a:r>
            <a:r>
              <a:rPr lang="it-IT" sz="5600" dirty="0" smtClean="0"/>
              <a:t> sia maggiore nel caso delle donne e degli omosessuali</a:t>
            </a:r>
            <a:r>
              <a:rPr lang="it-IT" sz="5600" dirty="0" smtClean="0"/>
              <a:t>. Perché </a:t>
            </a:r>
            <a:r>
              <a:rPr lang="it-IT" sz="5600" dirty="0" smtClean="0"/>
              <a:t>incolpare il loro modo di essere (che consideriamo in qualche maniera differente dal nostro) </a:t>
            </a:r>
            <a:r>
              <a:rPr lang="it-IT" sz="5600" b="1" dirty="0" smtClean="0"/>
              <a:t>ci consente di sentirci al riparo dai pericoli e di sottostimare la nostra percezione di coinvolgimento, fisico </a:t>
            </a:r>
            <a:r>
              <a:rPr lang="it-IT" sz="5600" b="1" dirty="0" smtClean="0"/>
              <a:t>ed emotivo</a:t>
            </a:r>
            <a:r>
              <a:rPr lang="it-IT" sz="4400" dirty="0" smtClean="0"/>
              <a:t>.</a:t>
            </a:r>
            <a:endParaRPr lang="it-IT" sz="4400" dirty="0" smtClean="0"/>
          </a:p>
          <a:p>
            <a:endParaRPr lang="it-IT" sz="3600" dirty="0" smtClean="0"/>
          </a:p>
        </p:txBody>
      </p:sp>
      <p:pic>
        <p:nvPicPr>
          <p:cNvPr id="7" name="Immagine 6">
            <a:extLst>
              <a:ext uri="{FF2B5EF4-FFF2-40B4-BE49-F238E27FC236}">
                <a16:creationId xmlns:a16="http://schemas.microsoft.com/office/drawing/2014/main" xmlns="" id="{583EED61-6121-4523-9CD5-814DB5B8579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extLst>
      <p:ext uri="{BB962C8B-B14F-4D97-AF65-F5344CB8AC3E}">
        <p14:creationId xmlns:p14="http://schemas.microsoft.com/office/powerpoint/2010/main" xmlns="" val="300964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5" name="Titolo 4">
            <a:extLst>
              <a:ext uri="{FF2B5EF4-FFF2-40B4-BE49-F238E27FC236}">
                <a16:creationId xmlns:a16="http://schemas.microsoft.com/office/drawing/2014/main" xmlns="" id="{6087FA02-3653-45CE-A57B-D76726DD8BEE}"/>
              </a:ext>
            </a:extLst>
          </p:cNvPr>
          <p:cNvSpPr>
            <a:spLocks noGrp="1"/>
          </p:cNvSpPr>
          <p:nvPr>
            <p:ph type="title"/>
          </p:nvPr>
        </p:nvSpPr>
        <p:spPr>
          <a:xfrm>
            <a:off x="629841" y="457200"/>
            <a:ext cx="3257550" cy="1434662"/>
          </a:xfrm>
        </p:spPr>
        <p:txBody>
          <a:bodyPr>
            <a:normAutofit/>
          </a:bodyPr>
          <a:lstStyle/>
          <a:p>
            <a:r>
              <a:rPr lang="it-IT" sz="2800" b="1" dirty="0" smtClean="0">
                <a:solidFill>
                  <a:srgbClr val="FF0000"/>
                </a:solidFill>
              </a:rPr>
              <a:t>Prendere le distanze</a:t>
            </a:r>
            <a:endParaRPr lang="it-IT" sz="2800" b="1" dirty="0">
              <a:solidFill>
                <a:srgbClr val="FF0000"/>
              </a:solidFill>
            </a:endParaRPr>
          </a:p>
        </p:txBody>
      </p:sp>
      <p:pic>
        <p:nvPicPr>
          <p:cNvPr id="9" name="Segnaposto immagine 8" descr="Immagine che contiene persona, parete, interni, abbigliamento&#10;&#10;Descrizione generata automaticamente">
            <a:extLst>
              <a:ext uri="{FF2B5EF4-FFF2-40B4-BE49-F238E27FC236}">
                <a16:creationId xmlns:a16="http://schemas.microsoft.com/office/drawing/2014/main" xmlns="" id="{53D9BFDB-5998-4CDC-B3A3-10BB21DFB699}"/>
              </a:ext>
            </a:extLst>
          </p:cNvPr>
          <p:cNvPicPr>
            <a:picLocks noGrp="1" noChangeAspect="1"/>
          </p:cNvPicPr>
          <p:nvPr>
            <p:ph type="pic" idx="1"/>
          </p:nvPr>
        </p:nvPicPr>
        <p:blipFill>
          <a:blip r:embed="rId3"/>
          <a:srcRect l="18419" r="18419"/>
          <a:stretch>
            <a:fillRect/>
          </a:stretch>
        </p:blipFill>
        <p:spPr/>
      </p:pic>
      <p:sp>
        <p:nvSpPr>
          <p:cNvPr id="7" name="Segnaposto testo 6">
            <a:extLst>
              <a:ext uri="{FF2B5EF4-FFF2-40B4-BE49-F238E27FC236}">
                <a16:creationId xmlns:a16="http://schemas.microsoft.com/office/drawing/2014/main" xmlns="" id="{A66A548D-B796-416B-BD52-4B7E415D06F4}"/>
              </a:ext>
            </a:extLst>
          </p:cNvPr>
          <p:cNvSpPr>
            <a:spLocks noGrp="1"/>
          </p:cNvSpPr>
          <p:nvPr>
            <p:ph type="body" sz="half" idx="2"/>
          </p:nvPr>
        </p:nvSpPr>
        <p:spPr/>
        <p:txBody>
          <a:bodyPr>
            <a:noAutofit/>
          </a:bodyPr>
          <a:lstStyle/>
          <a:p>
            <a:r>
              <a:rPr lang="it-IT" sz="1600" dirty="0" smtClean="0"/>
              <a:t>Gli individui, messi davanti alla consapevolezza della propria vulnerabilità, hanno a disposizione due strade: la prima consiste nel concludere che il mondo sia effettivamente un posto ingiusto, in cui le tragedie e le disgrazie accadono anche a chi non se le merita (questo è il percorso più complesso dal punto di vista cognitivo); la seconda consiste nel </a:t>
            </a:r>
            <a:r>
              <a:rPr lang="it-IT" sz="1600" dirty="0" smtClean="0">
                <a:solidFill>
                  <a:srgbClr val="FF0000"/>
                </a:solidFill>
              </a:rPr>
              <a:t>negare o depotenziare la sofferenza della vittima</a:t>
            </a:r>
            <a:r>
              <a:rPr lang="it-IT" sz="1600" dirty="0" smtClean="0"/>
              <a:t>, attribuendole la responsabilità della propria condizione (strategia che ripristina il nostro equilibrio cognitivo).</a:t>
            </a:r>
            <a:endParaRPr lang="it-IT"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LO STUPRO </a:t>
            </a:r>
            <a:r>
              <a:rPr lang="it-IT" dirty="0" err="1" smtClean="0">
                <a:solidFill>
                  <a:srgbClr val="FF0000"/>
                </a:solidFill>
              </a:rPr>
              <a:t>DI</a:t>
            </a:r>
            <a:r>
              <a:rPr lang="it-IT" dirty="0" smtClean="0">
                <a:solidFill>
                  <a:srgbClr val="FF0000"/>
                </a:solidFill>
              </a:rPr>
              <a:t> UNA TREDICENNE IN CALABRIA</a:t>
            </a:r>
            <a:endParaRPr lang="it-IT" dirty="0">
              <a:solidFill>
                <a:srgbClr val="FF0000"/>
              </a:solidFill>
            </a:endParaRPr>
          </a:p>
        </p:txBody>
      </p:sp>
      <p:sp>
        <p:nvSpPr>
          <p:cNvPr id="4" name="Segnaposto testo 3"/>
          <p:cNvSpPr>
            <a:spLocks noGrp="1"/>
          </p:cNvSpPr>
          <p:nvPr>
            <p:ph type="body" sz="half" idx="2"/>
          </p:nvPr>
        </p:nvSpPr>
        <p:spPr>
          <a:xfrm>
            <a:off x="451945" y="2575034"/>
            <a:ext cx="3127074" cy="3293954"/>
          </a:xfrm>
        </p:spPr>
        <p:txBody>
          <a:bodyPr>
            <a:normAutofit fontScale="92500" lnSpcReduction="10000"/>
          </a:bodyPr>
          <a:lstStyle/>
          <a:p>
            <a:r>
              <a:rPr lang="it-IT" sz="1600" b="1" dirty="0" smtClean="0"/>
              <a:t>domenica 11 settembre 2016</a:t>
            </a:r>
          </a:p>
          <a:p>
            <a:r>
              <a:rPr lang="it-IT" sz="1600" b="1" dirty="0" smtClean="0"/>
              <a:t>Il gioco dello stupro e dell'omertà</a:t>
            </a:r>
          </a:p>
          <a:p>
            <a:r>
              <a:rPr lang="it-IT" sz="1600" dirty="0" smtClean="0"/>
              <a:t>A </a:t>
            </a:r>
            <a:r>
              <a:rPr lang="it-IT" sz="1600" dirty="0" err="1" smtClean="0"/>
              <a:t>Melito</a:t>
            </a:r>
            <a:r>
              <a:rPr lang="it-IT" sz="1600" dirty="0" smtClean="0"/>
              <a:t> di Porto Salvo, </a:t>
            </a:r>
            <a:r>
              <a:rPr lang="it-IT" sz="1600" b="1" dirty="0" smtClean="0"/>
              <a:t>400 persone hanno portato la loro solidarietà alla ragazzina stuprata dal branco per 3 anni, con una fiaccolata</a:t>
            </a:r>
            <a:r>
              <a:rPr lang="it-IT" sz="1600" dirty="0" smtClean="0"/>
              <a:t>. </a:t>
            </a:r>
          </a:p>
          <a:p>
            <a:r>
              <a:rPr lang="it-IT" sz="1600" dirty="0" smtClean="0"/>
              <a:t>Se fossero stati tutti di </a:t>
            </a:r>
            <a:r>
              <a:rPr lang="it-IT" sz="1600" dirty="0" err="1" smtClean="0"/>
              <a:t>Melito</a:t>
            </a:r>
            <a:r>
              <a:rPr lang="it-IT" sz="1600" dirty="0" smtClean="0"/>
              <a:t>, che conta 14.000 residenti, quei 400 sarebbero il 2,8%.  Ma, in buona parte, vengono da fuori; dunque sono ancora meno</a:t>
            </a:r>
          </a:p>
          <a:p>
            <a:endParaRPr lang="it-IT" dirty="0" smtClean="0"/>
          </a:p>
          <a:p>
            <a:r>
              <a:rPr lang="it-IT" dirty="0" smtClean="0"/>
              <a:t>(</a:t>
            </a:r>
            <a:r>
              <a:rPr lang="it-IT" sz="2000" dirty="0" smtClean="0"/>
              <a:t>dal blog  Politica </a:t>
            </a:r>
            <a:r>
              <a:rPr lang="it-IT" sz="2000" dirty="0" err="1" smtClean="0"/>
              <a:t>femminile-il</a:t>
            </a:r>
            <a:r>
              <a:rPr lang="it-IT" sz="2000" dirty="0" smtClean="0"/>
              <a:t> femminile nella politica</a:t>
            </a:r>
            <a:r>
              <a:rPr lang="it-IT" dirty="0" smtClean="0"/>
              <a:t>”)</a:t>
            </a:r>
          </a:p>
          <a:p>
            <a:endParaRPr lang="it-IT" dirty="0"/>
          </a:p>
        </p:txBody>
      </p:sp>
      <p:sp>
        <p:nvSpPr>
          <p:cNvPr id="5" name="Segnaposto immagine 2"/>
          <p:cNvSpPr txBox="1">
            <a:spLocks/>
          </p:cNvSpPr>
          <p:nvPr/>
        </p:nvSpPr>
        <p:spPr>
          <a:xfrm>
            <a:off x="3887391" y="995363"/>
            <a:ext cx="4629150" cy="4873625"/>
          </a:xfrm>
          <a:prstGeom prst="rect">
            <a:avLst/>
          </a:prstGeom>
        </p:spPr>
      </p:sp>
      <p:pic>
        <p:nvPicPr>
          <p:cNvPr id="57346" name="Picture 2" descr="https://4.bp.blogspot.com/-qSah684SlVQ/V9aIxfbxtsI/AAAAAAAAE4U/BxTst0SdPGM2RpCVDkOik6h8ZaVE-Xj7QCLcB/s400/stupro-Calabria-politicafemminile.jpg"/>
          <p:cNvPicPr>
            <a:picLocks noGrp="1" noChangeAspect="1" noChangeArrowheads="1"/>
          </p:cNvPicPr>
          <p:nvPr>
            <p:ph type="pic" idx="1"/>
          </p:nvPr>
        </p:nvPicPr>
        <p:blipFill>
          <a:blip r:embed="rId2"/>
          <a:srcRect t="913" b="913"/>
          <a:stretch>
            <a:fillRect/>
          </a:stretch>
        </p:blipFill>
        <p:spPr bwMode="auto">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9841" y="352864"/>
            <a:ext cx="2949178" cy="1269124"/>
          </a:xfrm>
        </p:spPr>
        <p:txBody>
          <a:bodyPr>
            <a:normAutofit fontScale="90000"/>
          </a:bodyPr>
          <a:lstStyle/>
          <a:p>
            <a:r>
              <a:rPr lang="it-IT" dirty="0" smtClean="0"/>
              <a:t/>
            </a:r>
            <a:br>
              <a:rPr lang="it-IT" dirty="0" smtClean="0"/>
            </a:br>
            <a:r>
              <a:rPr lang="it-IT" sz="3100" dirty="0" smtClean="0">
                <a:solidFill>
                  <a:srgbClr val="FF0000"/>
                </a:solidFill>
              </a:rPr>
              <a:t>Noa , uccisa di stupro (non di eutanasia)</a:t>
            </a:r>
            <a:endParaRPr lang="it-IT" dirty="0">
              <a:solidFill>
                <a:srgbClr val="FF0000"/>
              </a:solidFill>
            </a:endParaRPr>
          </a:p>
        </p:txBody>
      </p:sp>
      <p:sp>
        <p:nvSpPr>
          <p:cNvPr id="4" name="Segnaposto testo 3"/>
          <p:cNvSpPr>
            <a:spLocks noGrp="1"/>
          </p:cNvSpPr>
          <p:nvPr>
            <p:ph type="body" sz="half" idx="2"/>
          </p:nvPr>
        </p:nvSpPr>
        <p:spPr/>
        <p:txBody>
          <a:bodyPr>
            <a:normAutofit fontScale="85000" lnSpcReduction="20000"/>
          </a:bodyPr>
          <a:lstStyle/>
          <a:p>
            <a:r>
              <a:rPr lang="it-IT" sz="3200" dirty="0" smtClean="0"/>
              <a:t>Ha preferito morire a 17 anni piuttosto che vivere la sua vita dopo la violenza. E' su questo trauma che dobbiamo interrogarci </a:t>
            </a:r>
          </a:p>
          <a:p>
            <a:r>
              <a:rPr lang="it-IT" sz="3200" dirty="0" smtClean="0"/>
              <a:t>[di Luisa Betti </a:t>
            </a:r>
            <a:r>
              <a:rPr lang="it-IT" sz="3200" dirty="0" err="1" smtClean="0"/>
              <a:t>Dakli</a:t>
            </a:r>
            <a:endParaRPr lang="it-IT" sz="3200" dirty="0" smtClean="0"/>
          </a:p>
          <a:p>
            <a:r>
              <a:rPr lang="it-IT" sz="3200" dirty="0" smtClean="0"/>
              <a:t>Dal blog  “Giulia Giornaliste”]</a:t>
            </a:r>
          </a:p>
          <a:p>
            <a:endParaRPr lang="it-IT" dirty="0"/>
          </a:p>
        </p:txBody>
      </p:sp>
      <p:pic>
        <p:nvPicPr>
          <p:cNvPr id="1026" name="Picture 2" descr="Noa"/>
          <p:cNvPicPr>
            <a:picLocks noGrp="1" noChangeAspect="1" noChangeArrowheads="1"/>
          </p:cNvPicPr>
          <p:nvPr>
            <p:ph type="pic" idx="1"/>
          </p:nvPr>
        </p:nvPicPr>
        <p:blipFill>
          <a:blip r:embed="rId2"/>
          <a:srcRect l="22183" r="22183"/>
          <a:stretch>
            <a:fillRect/>
          </a:stretch>
        </p:blipFill>
        <p:spPr bwMode="auto">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Campagna del progetto Rete regionale contro la violenza sulle donne</a:t>
            </a:r>
            <a:br>
              <a:rPr lang="it-IT" dirty="0" smtClean="0"/>
            </a:br>
            <a:r>
              <a:rPr lang="it-IT" dirty="0" smtClean="0"/>
              <a:t>Regione Toscana 2008 </a:t>
            </a:r>
            <a:endParaRPr lang="it-IT" dirty="0"/>
          </a:p>
        </p:txBody>
      </p:sp>
      <p:sp>
        <p:nvSpPr>
          <p:cNvPr id="4" name="Segnaposto testo 3"/>
          <p:cNvSpPr>
            <a:spLocks noGrp="1"/>
          </p:cNvSpPr>
          <p:nvPr>
            <p:ph type="body" sz="half" idx="2"/>
          </p:nvPr>
        </p:nvSpPr>
        <p:spPr/>
        <p:txBody>
          <a:bodyPr/>
          <a:lstStyle/>
          <a:p>
            <a:endParaRPr lang="it-IT" dirty="0" smtClean="0"/>
          </a:p>
          <a:p>
            <a:endParaRPr lang="it-IT" dirty="0"/>
          </a:p>
        </p:txBody>
      </p:sp>
      <p:sp>
        <p:nvSpPr>
          <p:cNvPr id="5" name="Segnaposto immagine 2"/>
          <p:cNvSpPr txBox="1">
            <a:spLocks/>
          </p:cNvSpPr>
          <p:nvPr/>
        </p:nvSpPr>
        <p:spPr>
          <a:xfrm>
            <a:off x="3740246" y="1155591"/>
            <a:ext cx="4629150" cy="4873625"/>
          </a:xfrm>
          <a:prstGeom prst="rect">
            <a:avLst/>
          </a:prstGeom>
        </p:spPr>
      </p:sp>
      <p:pic>
        <p:nvPicPr>
          <p:cNvPr id="58372" name="Picture 4" descr="Risultati immagini per violenza donne regione toscana mai piu sola immagini campagna"/>
          <p:cNvPicPr>
            <a:picLocks noGrp="1" noChangeAspect="1" noChangeArrowheads="1"/>
          </p:cNvPicPr>
          <p:nvPr>
            <p:ph type="pic" idx="1"/>
          </p:nvPr>
        </p:nvPicPr>
        <p:blipFill>
          <a:blip r:embed="rId2"/>
          <a:srcRect t="12710" b="12710"/>
          <a:stretch>
            <a:fillRect/>
          </a:stretch>
        </p:blipFill>
        <p:spPr bwMode="auto">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EF66C2-5467-48C6-A8A7-3EC6357A7300}"/>
              </a:ext>
            </a:extLst>
          </p:cNvPr>
          <p:cNvSpPr>
            <a:spLocks noGrp="1"/>
          </p:cNvSpPr>
          <p:nvPr>
            <p:ph type="title"/>
          </p:nvPr>
        </p:nvSpPr>
        <p:spPr/>
        <p:txBody>
          <a:bodyPr/>
          <a:lstStyle/>
          <a:p>
            <a:r>
              <a:rPr lang="it-IT" dirty="0" smtClean="0">
                <a:solidFill>
                  <a:srgbClr val="FF0000"/>
                </a:solidFill>
              </a:rPr>
              <a:t>CHE FARE?</a:t>
            </a:r>
            <a:endParaRPr lang="it-IT" dirty="0">
              <a:solidFill>
                <a:srgbClr val="FF0000"/>
              </a:solidFill>
            </a:endParaRPr>
          </a:p>
        </p:txBody>
      </p:sp>
      <p:pic>
        <p:nvPicPr>
          <p:cNvPr id="6" name="Segnaposto immagine 5" descr="Immagine che contiene persona, parete, interni, abbigliamento&#10;&#10;Descrizione generata automaticamente">
            <a:extLst>
              <a:ext uri="{FF2B5EF4-FFF2-40B4-BE49-F238E27FC236}">
                <a16:creationId xmlns:a16="http://schemas.microsoft.com/office/drawing/2014/main" xmlns="" id="{6792F4DF-9A79-43EF-8933-EF437CDC000F}"/>
              </a:ext>
            </a:extLst>
          </p:cNvPr>
          <p:cNvPicPr>
            <a:picLocks noGrp="1" noChangeAspect="1"/>
          </p:cNvPicPr>
          <p:nvPr>
            <p:ph type="pic" idx="1"/>
          </p:nvPr>
        </p:nvPicPr>
        <p:blipFill>
          <a:blip r:embed="rId2"/>
          <a:srcRect l="18044" r="18044"/>
          <a:stretch>
            <a:fillRect/>
          </a:stretch>
        </p:blipFill>
        <p:spPr/>
      </p:pic>
      <p:sp>
        <p:nvSpPr>
          <p:cNvPr id="4" name="Segnaposto testo 3">
            <a:extLst>
              <a:ext uri="{FF2B5EF4-FFF2-40B4-BE49-F238E27FC236}">
                <a16:creationId xmlns:a16="http://schemas.microsoft.com/office/drawing/2014/main" xmlns="" id="{BF74644B-B70F-422A-A9C3-92177AAD8DA1}"/>
              </a:ext>
            </a:extLst>
          </p:cNvPr>
          <p:cNvSpPr>
            <a:spLocks noGrp="1"/>
          </p:cNvSpPr>
          <p:nvPr>
            <p:ph type="body" sz="half" idx="2"/>
          </p:nvPr>
        </p:nvSpPr>
        <p:spPr/>
        <p:txBody>
          <a:bodyPr/>
          <a:lstStyle/>
          <a:p>
            <a:endParaRPr lang="it-IT" dirty="0" smtClean="0"/>
          </a:p>
          <a:p>
            <a:r>
              <a:rPr lang="it-IT" dirty="0" smtClean="0"/>
              <a:t>COME INTERVENIRE PER EVITARE GLI  STEREOTIPI DELLA VITTIMIZZAZIONE? </a:t>
            </a:r>
          </a:p>
          <a:p>
            <a:r>
              <a:rPr lang="it-IT" dirty="0" smtClean="0"/>
              <a:t>PER CONCILIARE I PRINCIPI GARANTISTI CON LA PROTEZIONE DELLE VITTIME? </a:t>
            </a:r>
          </a:p>
          <a:p>
            <a:r>
              <a:rPr lang="it-IT" dirty="0" smtClean="0"/>
              <a:t>COME EVITARE CHE IL VAGLIO DELLA CREDIBILITA’ DELLA DONNA VITTIMA SI TRADUCA IN UN’INDAGINE INVASIVA ED IRRISPETTOSA DELLA DIGNITA’ DELLA PERSONA?</a:t>
            </a:r>
          </a:p>
          <a:p>
            <a:r>
              <a:rPr lang="it-IT" dirty="0" smtClean="0"/>
              <a:t>COME EVITARE </a:t>
            </a:r>
            <a:r>
              <a:rPr lang="it-IT" dirty="0" err="1" smtClean="0"/>
              <a:t>DI</a:t>
            </a:r>
            <a:r>
              <a:rPr lang="it-IT" dirty="0" smtClean="0"/>
              <a:t> USARE IL LINGUAGGIO </a:t>
            </a:r>
          </a:p>
          <a:p>
            <a:r>
              <a:rPr lang="it-IT" dirty="0" smtClean="0"/>
              <a:t>COME ULTERIORE VIOLENZA? ( LA SCALTRA PERUVIANA)</a:t>
            </a:r>
            <a:r>
              <a:rPr lang="it-IT" dirty="0" smtClean="0"/>
              <a:t> </a:t>
            </a:r>
          </a:p>
          <a:p>
            <a:r>
              <a:rPr lang="it-IT" dirty="0" smtClean="0"/>
              <a:t>LA FORMAZIONE CONDIVISA AVVOCATI/E-MAGISTRATI/E PUO’ ESSERE L’INIZIO </a:t>
            </a:r>
            <a:r>
              <a:rPr lang="it-IT" dirty="0" err="1" smtClean="0"/>
              <a:t>DI</a:t>
            </a:r>
            <a:r>
              <a:rPr lang="it-IT" dirty="0" smtClean="0"/>
              <a:t> UN NUOVO PERCORSO?  </a:t>
            </a:r>
            <a:endParaRPr lang="it-IT" dirty="0"/>
          </a:p>
        </p:txBody>
      </p:sp>
      <p:pic>
        <p:nvPicPr>
          <p:cNvPr id="7" name="Immagine 6">
            <a:extLst>
              <a:ext uri="{FF2B5EF4-FFF2-40B4-BE49-F238E27FC236}">
                <a16:creationId xmlns:a16="http://schemas.microsoft.com/office/drawing/2014/main" xmlns="" id="{75FDECF4-4D15-498A-BC82-689F38BF1F9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extLst>
      <p:ext uri="{BB962C8B-B14F-4D97-AF65-F5344CB8AC3E}">
        <p14:creationId xmlns:p14="http://schemas.microsoft.com/office/powerpoint/2010/main" xmlns="" val="1481867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4607" y="893379"/>
            <a:ext cx="7462345" cy="5909310"/>
          </a:xfrm>
          <a:prstGeom prst="rect">
            <a:avLst/>
          </a:prstGeom>
        </p:spPr>
        <p:txBody>
          <a:bodyPr wrap="square">
            <a:spAutoFit/>
          </a:bodyPr>
          <a:lstStyle/>
          <a:p>
            <a:endParaRPr lang="it-IT" dirty="0" smtClean="0"/>
          </a:p>
          <a:p>
            <a:r>
              <a:rPr lang="it-IT" dirty="0" smtClean="0">
                <a:solidFill>
                  <a:srgbClr val="FF0000"/>
                </a:solidFill>
              </a:rPr>
              <a:t>LA MANOMISSIONE DELLE PAROLE (Di </a:t>
            </a:r>
            <a:r>
              <a:rPr lang="it-IT" dirty="0" err="1" smtClean="0">
                <a:solidFill>
                  <a:srgbClr val="FF0000"/>
                </a:solidFill>
              </a:rPr>
              <a:t>Gianrico</a:t>
            </a:r>
            <a:r>
              <a:rPr lang="it-IT" dirty="0" smtClean="0">
                <a:solidFill>
                  <a:srgbClr val="FF0000"/>
                </a:solidFill>
              </a:rPr>
              <a:t> </a:t>
            </a:r>
            <a:r>
              <a:rPr lang="it-IT" dirty="0" err="1" smtClean="0">
                <a:solidFill>
                  <a:srgbClr val="FF0000"/>
                </a:solidFill>
              </a:rPr>
              <a:t>Carofiglio</a:t>
            </a:r>
            <a:r>
              <a:rPr lang="it-IT" dirty="0" smtClean="0"/>
              <a:t>)</a:t>
            </a:r>
            <a:endParaRPr lang="it-IT" dirty="0" smtClean="0"/>
          </a:p>
          <a:p>
            <a:endParaRPr lang="it-IT" dirty="0" smtClean="0"/>
          </a:p>
          <a:p>
            <a:r>
              <a:rPr lang="it-IT" dirty="0" smtClean="0"/>
              <a:t>“l </a:t>
            </a:r>
            <a:r>
              <a:rPr lang="it-IT" dirty="0" smtClean="0"/>
              <a:t>linguaggio è ormai un soggetto gravemente malato, che occorre in qualche modo recuperare. Le parole non valgono più per quello che dovrebbero esprimere, ma sono state piegate a un uso strumentale che di fatto ne ha snaturato la propria funzione. Per questa ragione esse non raccontano più ciò che siamo e pensiamo, non gettano più un ponte stabile ed efficace con le cose con cui entrano in relazione, ma restano dei gusci svuotati che non significano più nulla</a:t>
            </a:r>
            <a:r>
              <a:rPr lang="it-IT" dirty="0" smtClean="0"/>
              <a:t>.</a:t>
            </a:r>
          </a:p>
          <a:p>
            <a:r>
              <a:rPr lang="it-IT" dirty="0" smtClean="0"/>
              <a:t> </a:t>
            </a:r>
            <a:r>
              <a:rPr lang="it-IT" dirty="0" smtClean="0"/>
              <a:t>Il grande poeta e </a:t>
            </a:r>
            <a:r>
              <a:rPr lang="it-IT" dirty="0" err="1" smtClean="0"/>
              <a:t>aforista</a:t>
            </a:r>
            <a:r>
              <a:rPr lang="it-IT" dirty="0" smtClean="0"/>
              <a:t> austriaco Karl </a:t>
            </a:r>
            <a:r>
              <a:rPr lang="it-IT" dirty="0" err="1" smtClean="0"/>
              <a:t>Kraus</a:t>
            </a:r>
            <a:r>
              <a:rPr lang="it-IT" dirty="0" smtClean="0"/>
              <a:t> sosteneva che il linguaggio è una prostituta a cui dobbiamo restituire la verginità. </a:t>
            </a:r>
            <a:endParaRPr lang="it-IT" dirty="0" smtClean="0"/>
          </a:p>
          <a:p>
            <a:r>
              <a:rPr lang="it-IT" dirty="0" smtClean="0"/>
              <a:t>Se </a:t>
            </a:r>
            <a:r>
              <a:rPr lang="it-IT" dirty="0" smtClean="0"/>
              <a:t>dunque siamo in presenza di un fenomeno endemico, occorre prendere atto che il problema si è oggi ulteriormente aggravato, per via degli abusi e delle distorsioni perpetrate dagli organi di informazione, della banalizzazione continua del modo di esprimersi, della manipolazione messa in atto deliberatamente dai soggetti politici per sottrarre le parole alla loro missione di verità e al loro ruolo di comunicazione. Non resta, pertanto, che mettersi al lavoro per ridare al linguaggio la propria potenzialità espressiva, ricondurlo alla purezza originaria di una parlata priva delle sedimentazioni degenerative e dalle contaminazioni </a:t>
            </a:r>
            <a:r>
              <a:rPr lang="it-IT" dirty="0" smtClean="0"/>
              <a:t>fuorvianti”</a:t>
            </a:r>
            <a:endParaRPr lang="it-IT" dirty="0">
              <a:solidFill>
                <a:srgbClr val="FF0000"/>
              </a:solidFill>
            </a:endParaRPr>
          </a:p>
        </p:txBody>
      </p:sp>
      <p:pic>
        <p:nvPicPr>
          <p:cNvPr id="3" name="Immagine 2">
            <a:extLst>
              <a:ext uri="{FF2B5EF4-FFF2-40B4-BE49-F238E27FC236}">
                <a16:creationId xmlns:a16="http://schemas.microsoft.com/office/drawing/2014/main" xmlns="" id="{583EED61-6121-4523-9CD5-814DB5B8579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409903" y="1334814"/>
            <a:ext cx="7966842" cy="5909310"/>
          </a:xfrm>
          <a:prstGeom prst="rect">
            <a:avLst/>
          </a:prstGeom>
          <a:noFill/>
        </p:spPr>
        <p:txBody>
          <a:bodyPr wrap="square" rtlCol="0">
            <a:spAutoFit/>
          </a:bodyPr>
          <a:lstStyle/>
          <a:p>
            <a:r>
              <a:rPr lang="it-IT" dirty="0" smtClean="0">
                <a:solidFill>
                  <a:srgbClr val="FF0000"/>
                </a:solidFill>
              </a:rPr>
              <a:t>PICCOLA  BIBLIOGRAFIA:</a:t>
            </a:r>
          </a:p>
          <a:p>
            <a:endParaRPr lang="it-IT" dirty="0" smtClean="0"/>
          </a:p>
          <a:p>
            <a:r>
              <a:rPr lang="it-IT" dirty="0" smtClean="0"/>
              <a:t>Cecilia </a:t>
            </a:r>
            <a:r>
              <a:rPr lang="it-IT" dirty="0" err="1" smtClean="0"/>
              <a:t>Robustelli</a:t>
            </a:r>
            <a:r>
              <a:rPr lang="it-IT" dirty="0" smtClean="0"/>
              <a:t>, Accademia della Crusca: “Donne, grammatica e media:suggerimenti per l’uso dell’italiano”</a:t>
            </a:r>
          </a:p>
          <a:p>
            <a:endParaRPr lang="it-IT" dirty="0" smtClean="0"/>
          </a:p>
          <a:p>
            <a:r>
              <a:rPr lang="it-IT" dirty="0" smtClean="0"/>
              <a:t>Stefania </a:t>
            </a:r>
            <a:r>
              <a:rPr lang="it-IT" dirty="0" err="1" smtClean="0"/>
              <a:t>Cavagnoli</a:t>
            </a:r>
            <a:r>
              <a:rPr lang="it-IT" dirty="0" smtClean="0"/>
              <a:t> “Linguaggio Giuridico  lingua di genere: una simbiosi possibile” Ed. dell’Orso 2013.</a:t>
            </a:r>
          </a:p>
          <a:p>
            <a:endParaRPr lang="it-IT" dirty="0" smtClean="0"/>
          </a:p>
          <a:p>
            <a:r>
              <a:rPr lang="it-IT" dirty="0" smtClean="0"/>
              <a:t>La violenza contro le donne nella storia. Contesti, linguaggi, politiche del diritto (secoli XV-XXI) a cura di Simona Feci e Laura Schettini , </a:t>
            </a:r>
            <a:r>
              <a:rPr lang="it-IT" dirty="0" err="1" smtClean="0"/>
              <a:t>Viella</a:t>
            </a:r>
            <a:r>
              <a:rPr lang="it-IT" dirty="0" smtClean="0"/>
              <a:t>, 2017</a:t>
            </a:r>
          </a:p>
          <a:p>
            <a:endParaRPr lang="it-IT" dirty="0" smtClean="0"/>
          </a:p>
          <a:p>
            <a:r>
              <a:rPr lang="it-IT" dirty="0" smtClean="0"/>
              <a:t>Alessandra </a:t>
            </a:r>
            <a:r>
              <a:rPr lang="it-IT" dirty="0" err="1" smtClean="0"/>
              <a:t>Pescarolo</a:t>
            </a:r>
            <a:r>
              <a:rPr lang="it-IT" dirty="0" smtClean="0"/>
              <a:t>  “</a:t>
            </a:r>
            <a:r>
              <a:rPr lang="it-IT" dirty="0" err="1" smtClean="0"/>
              <a:t>ll</a:t>
            </a:r>
            <a:r>
              <a:rPr lang="it-IT" dirty="0" smtClean="0"/>
              <a:t> lavoro delle donne nell’Italia contemporanea” , </a:t>
            </a:r>
            <a:r>
              <a:rPr lang="it-IT" dirty="0" err="1" smtClean="0"/>
              <a:t>Viella</a:t>
            </a:r>
            <a:r>
              <a:rPr lang="it-IT" dirty="0" smtClean="0"/>
              <a:t>, 2019</a:t>
            </a:r>
          </a:p>
          <a:p>
            <a:endParaRPr lang="it-IT" dirty="0" smtClean="0"/>
          </a:p>
          <a:p>
            <a:r>
              <a:rPr lang="it-IT" dirty="0" smtClean="0"/>
              <a:t>Irene </a:t>
            </a:r>
            <a:r>
              <a:rPr lang="it-IT" dirty="0" err="1" smtClean="0"/>
              <a:t>Biemmi</a:t>
            </a:r>
            <a:r>
              <a:rPr lang="it-IT" dirty="0" smtClean="0"/>
              <a:t>   “Sessi e Sessismi nei testi scolastici “   Regione Toscana,  2006</a:t>
            </a:r>
          </a:p>
          <a:p>
            <a:endParaRPr lang="it-IT" dirty="0" smtClean="0"/>
          </a:p>
          <a:p>
            <a:r>
              <a:rPr lang="it-IT" dirty="0" smtClean="0"/>
              <a:t>Chiara </a:t>
            </a:r>
            <a:r>
              <a:rPr lang="it-IT" dirty="0" err="1" smtClean="0"/>
              <a:t>Businaro</a:t>
            </a:r>
            <a:r>
              <a:rPr lang="it-IT" dirty="0" smtClean="0"/>
              <a:t>, Silvia </a:t>
            </a:r>
            <a:r>
              <a:rPr lang="it-IT" dirty="0" err="1" smtClean="0"/>
              <a:t>Santangelo</a:t>
            </a:r>
            <a:r>
              <a:rPr lang="it-IT" dirty="0" smtClean="0"/>
              <a:t>, Flavia </a:t>
            </a:r>
            <a:r>
              <a:rPr lang="it-IT" dirty="0" err="1" smtClean="0"/>
              <a:t>Ursini</a:t>
            </a:r>
            <a:r>
              <a:rPr lang="it-IT" dirty="0" smtClean="0"/>
              <a:t> “Parole rosa, parole azzurre”, bambini, bambine e pubblicità televisiva , </a:t>
            </a:r>
            <a:r>
              <a:rPr lang="it-IT" dirty="0" err="1" smtClean="0"/>
              <a:t>Cleup</a:t>
            </a:r>
            <a:r>
              <a:rPr lang="it-IT" dirty="0" smtClean="0"/>
              <a:t> 2006o</a:t>
            </a:r>
          </a:p>
          <a:p>
            <a:endParaRPr lang="it-IT" dirty="0" smtClean="0"/>
          </a:p>
          <a:p>
            <a:endParaRPr lang="it-IT" dirty="0" smtClean="0"/>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CDF0B78-C95D-46E9-A3B8-AD2807AD8EA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578070" y="1439917"/>
            <a:ext cx="7621428" cy="4524315"/>
          </a:xfrm>
          <a:prstGeom prst="rect">
            <a:avLst/>
          </a:prstGeom>
          <a:noFill/>
        </p:spPr>
        <p:txBody>
          <a:bodyPr wrap="square" rtlCol="0">
            <a:spAutoFit/>
          </a:bodyPr>
          <a:lstStyle/>
          <a:p>
            <a:r>
              <a:rPr lang="it-IT" dirty="0" smtClean="0"/>
              <a:t>La </a:t>
            </a:r>
            <a:r>
              <a:rPr lang="it-IT" dirty="0" smtClean="0">
                <a:solidFill>
                  <a:srgbClr val="FF0000"/>
                </a:solidFill>
              </a:rPr>
              <a:t>NORMA LINGUISTICA </a:t>
            </a:r>
            <a:r>
              <a:rPr lang="it-IT" dirty="0" smtClean="0"/>
              <a:t>varia nel tempo come il senso del pudore  (</a:t>
            </a:r>
            <a:r>
              <a:rPr lang="it-IT" dirty="0" err="1" smtClean="0"/>
              <a:t>Serianni</a:t>
            </a:r>
            <a:r>
              <a:rPr lang="it-IT" dirty="0" smtClean="0"/>
              <a:t>) , a seconda del variare del costume e della sensibilità collettiva.</a:t>
            </a:r>
          </a:p>
          <a:p>
            <a:r>
              <a:rPr lang="it-IT" dirty="0" smtClean="0"/>
              <a:t>La </a:t>
            </a:r>
            <a:r>
              <a:rPr lang="it-IT" dirty="0" smtClean="0">
                <a:solidFill>
                  <a:srgbClr val="FF0000"/>
                </a:solidFill>
              </a:rPr>
              <a:t>NORMA GIURIDICA </a:t>
            </a:r>
            <a:r>
              <a:rPr lang="it-IT" dirty="0" smtClean="0"/>
              <a:t>risponde ad esigenze politiche: il legislatore può intervenire</a:t>
            </a:r>
            <a:r>
              <a:rPr lang="it-IT" dirty="0" smtClean="0"/>
              <a:t>, modificando </a:t>
            </a:r>
            <a:r>
              <a:rPr lang="it-IT" dirty="0" smtClean="0"/>
              <a:t>l’uso  delle parole, costruendo attraverso la lingua immagini più corrispondenti ad una realtà sociale in evoluzione.</a:t>
            </a:r>
          </a:p>
          <a:p>
            <a:endParaRPr lang="it-IT" dirty="0" smtClean="0"/>
          </a:p>
          <a:p>
            <a:r>
              <a:rPr lang="it-IT" dirty="0" smtClean="0"/>
              <a:t>Ad esempio quando si disciplina la </a:t>
            </a:r>
            <a:r>
              <a:rPr lang="it-IT" dirty="0" smtClean="0">
                <a:solidFill>
                  <a:srgbClr val="FF0000"/>
                </a:solidFill>
              </a:rPr>
              <a:t>MATERNITA’ NEL LAVORO</a:t>
            </a:r>
            <a:r>
              <a:rPr lang="it-IT" dirty="0" smtClean="0"/>
              <a:t>: ( il testo unico 151/2001 e la l. 53/2000)  si usa doverosamente la doppia declinazione quando si indica il/la  destinatario / a  della tutela: lavoratrice madre e lavoratore padre.</a:t>
            </a:r>
          </a:p>
          <a:p>
            <a:r>
              <a:rPr lang="it-IT" dirty="0" smtClean="0"/>
              <a:t>Ma per le altre persone coinvolte si usa esclusivamente il maschile:</a:t>
            </a:r>
          </a:p>
          <a:p>
            <a:r>
              <a:rPr lang="it-IT" dirty="0" smtClean="0">
                <a:solidFill>
                  <a:srgbClr val="FF0000"/>
                </a:solidFill>
              </a:rPr>
              <a:t>Il datore di lavoro, il richiedente, i soggetti, il minore, il bambino , il nascituro, il medico , l’imprenditore,.</a:t>
            </a:r>
          </a:p>
          <a:p>
            <a:r>
              <a:rPr lang="it-IT" dirty="0" smtClean="0"/>
              <a:t>Quindi anche in un testo dedicato necessariamente a donne ed uomini, pur essendoci  una maggiore attenzione allo sdoppiamento perché non c’è piena simmetria fra i due soggetti ( la madre ed il padre),  c’è sempre uno scivolamento verso il </a:t>
            </a:r>
            <a:r>
              <a:rPr lang="it-IT" dirty="0" smtClean="0">
                <a:solidFill>
                  <a:srgbClr val="FF0000"/>
                </a:solidFill>
              </a:rPr>
              <a:t>MASCHILE INCLUSIVO</a:t>
            </a:r>
            <a:endParaRPr lang="it-IT"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472965" y="987972"/>
            <a:ext cx="8092966" cy="5816977"/>
          </a:xfrm>
          <a:prstGeom prst="rect">
            <a:avLst/>
          </a:prstGeom>
          <a:noFill/>
        </p:spPr>
        <p:txBody>
          <a:bodyPr wrap="square" rtlCol="0">
            <a:spAutoFit/>
          </a:bodyPr>
          <a:lstStyle/>
          <a:p>
            <a:r>
              <a:rPr lang="it-IT" sz="2400" dirty="0" smtClean="0">
                <a:solidFill>
                  <a:srgbClr val="FF0000"/>
                </a:solidFill>
              </a:rPr>
              <a:t>COSA SUCCEDE NEL </a:t>
            </a:r>
            <a:r>
              <a:rPr lang="it-IT" sz="2400" dirty="0" smtClean="0">
                <a:solidFill>
                  <a:srgbClr val="FF0000"/>
                </a:solidFill>
              </a:rPr>
              <a:t>MONDO DEL LAVORO: </a:t>
            </a:r>
            <a:endParaRPr lang="it-IT" sz="2400" dirty="0" smtClean="0">
              <a:solidFill>
                <a:srgbClr val="FF0000"/>
              </a:solidFill>
            </a:endParaRPr>
          </a:p>
          <a:p>
            <a:r>
              <a:rPr lang="it-IT" sz="2400" dirty="0" smtClean="0">
                <a:solidFill>
                  <a:srgbClr val="FF0000"/>
                </a:solidFill>
              </a:rPr>
              <a:t>QUELLO </a:t>
            </a:r>
            <a:r>
              <a:rPr lang="it-IT" sz="2400" dirty="0" smtClean="0">
                <a:solidFill>
                  <a:srgbClr val="FF0000"/>
                </a:solidFill>
              </a:rPr>
              <a:t>CHE NON SI NOMINA NON ESISTE</a:t>
            </a:r>
          </a:p>
          <a:p>
            <a:endParaRPr lang="it-IT" dirty="0" smtClean="0">
              <a:solidFill>
                <a:srgbClr val="FF0000"/>
              </a:solidFill>
            </a:endParaRPr>
          </a:p>
          <a:p>
            <a:r>
              <a:rPr lang="it-IT" dirty="0" smtClean="0">
                <a:solidFill>
                  <a:srgbClr val="FF0000"/>
                </a:solidFill>
              </a:rPr>
              <a:t>AVVOCATESSA    SI ?                           AVVOCATA        NO?</a:t>
            </a:r>
          </a:p>
          <a:p>
            <a:endParaRPr lang="it-IT" dirty="0" smtClean="0"/>
          </a:p>
          <a:p>
            <a:r>
              <a:rPr lang="it-IT" dirty="0" smtClean="0"/>
              <a:t>Il mondo delle stesse professioni  giuridiche ( giudice magistrato, avvocato, notaio) fatica ad  adattarsi all’ingresso delle donne  e la femminilizzazione  linguistica di tali ruoli  (l’avvocata, la Magistrata) incontra ancora molte resistenze.</a:t>
            </a:r>
          </a:p>
          <a:p>
            <a:r>
              <a:rPr lang="it-IT" dirty="0" smtClean="0"/>
              <a:t>Nonostante le indicazioni della Accademia della Crusca, che conferma l’assoluta correttezza di termini come </a:t>
            </a:r>
            <a:r>
              <a:rPr lang="it-IT" dirty="0" smtClean="0">
                <a:solidFill>
                  <a:srgbClr val="FF0000"/>
                </a:solidFill>
              </a:rPr>
              <a:t>AVVOCATA, MINISTRA, MAGISTRATA, SINDACA, </a:t>
            </a:r>
            <a:r>
              <a:rPr lang="it-IT" dirty="0" smtClean="0"/>
              <a:t>la sensibilità comune, anche delle stesse donne, fatica ad accettarla. Eppure accetta i termini di </a:t>
            </a:r>
            <a:r>
              <a:rPr lang="it-IT" dirty="0" smtClean="0">
                <a:solidFill>
                  <a:srgbClr val="FF0000"/>
                </a:solidFill>
              </a:rPr>
              <a:t>OPERAIA, INFERMIERA, SEGRETARIA, MAESTRA, CASSIERA.</a:t>
            </a:r>
          </a:p>
          <a:p>
            <a:r>
              <a:rPr lang="it-IT" dirty="0" smtClean="0"/>
              <a:t> La lingua rappresenta i rapporti di potere e la asimmetricità della nostra società. Anche dove le donne sono maggioranza, sono sottorappresentate sotto il profilo della lingua. Nella professioni con più bassi </a:t>
            </a:r>
            <a:r>
              <a:rPr lang="it-IT" dirty="0" err="1" smtClean="0"/>
              <a:t>skills</a:t>
            </a:r>
            <a:r>
              <a:rPr lang="it-IT" dirty="0" smtClean="0"/>
              <a:t> non ci sono problemi nella declinazione al femminile. Ma nell’ambito del potere e delle professioni  più prestigiose , continua a prevalere il maschile. L’italiano è un lingua </a:t>
            </a:r>
            <a:r>
              <a:rPr lang="it-IT" dirty="0" smtClean="0">
                <a:solidFill>
                  <a:srgbClr val="FF0000"/>
                </a:solidFill>
              </a:rPr>
              <a:t>ANDROCENTRICA</a:t>
            </a:r>
            <a:r>
              <a:rPr lang="it-IT" dirty="0" smtClean="0"/>
              <a:t> modellata </a:t>
            </a:r>
            <a:r>
              <a:rPr lang="it-IT" dirty="0" smtClean="0"/>
              <a:t>sull’uomo , che tradizionalmente prevale nel mondo del lavoro. Molte professioni fino a tempi recenti sono stati negati alle donne ( la Magistratura, le  Forze Armate).</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ansione10001_page-0001.JPG"/>
          <p:cNvPicPr>
            <a:picLocks noChangeAspect="1"/>
          </p:cNvPicPr>
          <p:nvPr/>
        </p:nvPicPr>
        <p:blipFill>
          <a:blip r:embed="rId2"/>
          <a:stretch>
            <a:fillRect/>
          </a:stretch>
        </p:blipFill>
        <p:spPr>
          <a:xfrm>
            <a:off x="0" y="196799"/>
            <a:ext cx="9144000" cy="64644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536028" y="1723697"/>
            <a:ext cx="8103475" cy="5078313"/>
          </a:xfrm>
          <a:prstGeom prst="rect">
            <a:avLst/>
          </a:prstGeom>
          <a:noFill/>
        </p:spPr>
        <p:txBody>
          <a:bodyPr wrap="square" rtlCol="0">
            <a:spAutoFit/>
          </a:bodyPr>
          <a:lstStyle/>
          <a:p>
            <a:r>
              <a:rPr lang="it-IT" dirty="0" smtClean="0">
                <a:solidFill>
                  <a:srgbClr val="FF0000"/>
                </a:solidFill>
              </a:rPr>
              <a:t>LINGUAGGIO , NORMA E RAPPRESENTAZIONE DELLA REALTA’ </a:t>
            </a:r>
          </a:p>
          <a:p>
            <a:endParaRPr lang="it-IT" dirty="0" smtClean="0"/>
          </a:p>
          <a:p>
            <a:r>
              <a:rPr lang="it-IT" dirty="0" smtClean="0"/>
              <a:t>il linguaggio è un potente grimaldello per cambiare la società .</a:t>
            </a:r>
          </a:p>
          <a:p>
            <a:endParaRPr lang="it-IT" dirty="0" smtClean="0"/>
          </a:p>
          <a:p>
            <a:r>
              <a:rPr lang="it-IT" dirty="0" smtClean="0"/>
              <a:t>Il </a:t>
            </a:r>
            <a:r>
              <a:rPr lang="it-IT" dirty="0" smtClean="0">
                <a:solidFill>
                  <a:srgbClr val="FF0000"/>
                </a:solidFill>
              </a:rPr>
              <a:t>LEGISLATORE</a:t>
            </a:r>
            <a:r>
              <a:rPr lang="it-IT" dirty="0" smtClean="0"/>
              <a:t> ha un grande potere di cambiare il comune sentire, definendo e declinando diversamente fattispecie e soggetti destinatari delle norme e rimuovendo gli </a:t>
            </a:r>
            <a:r>
              <a:rPr lang="it-IT" dirty="0" smtClean="0">
                <a:solidFill>
                  <a:srgbClr val="FF0000"/>
                </a:solidFill>
              </a:rPr>
              <a:t>STEREOTIPI </a:t>
            </a:r>
          </a:p>
          <a:p>
            <a:r>
              <a:rPr lang="it-IT" dirty="0" smtClean="0"/>
              <a:t>Se nelle leggi si utilizza un linguaggio che riconosce le donne, il loro percorso di studi, di lavoro, di autorevolezza, di talento che le porta a svolgere ruoli prima preclusi, si evita che siano cristallizzate in una posizione di inferiorità o sudditanza </a:t>
            </a:r>
            <a:endParaRPr lang="it-IT" dirty="0" smtClean="0"/>
          </a:p>
          <a:p>
            <a:r>
              <a:rPr lang="it-IT" dirty="0" smtClean="0"/>
              <a:t>(</a:t>
            </a:r>
            <a:r>
              <a:rPr lang="it-IT" dirty="0" smtClean="0"/>
              <a:t>Alma </a:t>
            </a:r>
            <a:r>
              <a:rPr lang="it-IT" dirty="0" err="1" smtClean="0"/>
              <a:t>Sabatini</a:t>
            </a:r>
            <a:r>
              <a:rPr lang="it-IT" dirty="0" smtClean="0"/>
              <a:t>, “Raccomandazioni per un uso non sessista della lingua italiana”, Commissione Nazionale per la parità uomo donna 1986).</a:t>
            </a:r>
          </a:p>
          <a:p>
            <a:endParaRPr lang="it-IT" dirty="0" smtClean="0">
              <a:solidFill>
                <a:srgbClr val="FF0000"/>
              </a:solidFill>
            </a:endParaRPr>
          </a:p>
          <a:p>
            <a:r>
              <a:rPr lang="it-IT" dirty="0" smtClean="0">
                <a:solidFill>
                  <a:srgbClr val="FF0000"/>
                </a:solidFill>
              </a:rPr>
              <a:t>E GLI OPERATORI/TRICI  DEL DIRITTO, CHE SONO CHIAMATI/E AD INTERPRETARE ED APPLICARE LE NORME?</a:t>
            </a:r>
          </a:p>
          <a:p>
            <a:endParaRPr lang="it-IT" dirty="0" smtClean="0"/>
          </a:p>
          <a:p>
            <a:endParaRPr lang="it-IT" dirty="0" smtClean="0"/>
          </a:p>
          <a:p>
            <a:endParaRPr lang="it-IT"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655"/>
            <a:ext cx="9144000" cy="743712"/>
          </a:xfrm>
          <a:prstGeom prst="rect">
            <a:avLst/>
          </a:prstGeom>
        </p:spPr>
      </p:pic>
      <p:sp>
        <p:nvSpPr>
          <p:cNvPr id="3" name="CasellaDiTesto 2"/>
          <p:cNvSpPr txBox="1"/>
          <p:nvPr/>
        </p:nvSpPr>
        <p:spPr>
          <a:xfrm>
            <a:off x="0" y="1072055"/>
            <a:ext cx="9070367" cy="5355312"/>
          </a:xfrm>
          <a:prstGeom prst="rect">
            <a:avLst/>
          </a:prstGeom>
          <a:noFill/>
        </p:spPr>
        <p:txBody>
          <a:bodyPr wrap="square" rtlCol="0">
            <a:spAutoFit/>
          </a:bodyPr>
          <a:lstStyle/>
          <a:p>
            <a:r>
              <a:rPr lang="it-IT" dirty="0" smtClean="0">
                <a:solidFill>
                  <a:srgbClr val="FF0000"/>
                </a:solidFill>
              </a:rPr>
              <a:t>PERCHE’ LE STESSE DONNE OPPONGONO UNA COSI’ FORTE RESISTENZA ALLA DECLINAZIONE AL FEMMINILE DEI RUOLI TRADIZIONALMENTE APPANNAGGIO DEI MASCHI?</a:t>
            </a:r>
            <a:r>
              <a:rPr lang="it-IT" dirty="0" smtClean="0"/>
              <a:t> </a:t>
            </a:r>
            <a:endParaRPr lang="it-IT" dirty="0" smtClean="0"/>
          </a:p>
          <a:p>
            <a:endParaRPr lang="it-IT" dirty="0" smtClean="0"/>
          </a:p>
          <a:p>
            <a:pPr marL="342900" indent="-342900">
              <a:buAutoNum type="arabicParenR"/>
            </a:pPr>
            <a:r>
              <a:rPr lang="it-IT" dirty="0" smtClean="0"/>
              <a:t>L’obiezione </a:t>
            </a:r>
            <a:r>
              <a:rPr lang="it-IT" dirty="0" smtClean="0"/>
              <a:t>più classica è perché “suona male”. </a:t>
            </a:r>
            <a:r>
              <a:rPr lang="it-IT" dirty="0" smtClean="0"/>
              <a:t>Eppure </a:t>
            </a:r>
            <a:r>
              <a:rPr lang="it-IT" dirty="0" smtClean="0"/>
              <a:t>accettiamo neologismi decisamente cacofonici come </a:t>
            </a:r>
            <a:r>
              <a:rPr lang="it-IT" dirty="0" smtClean="0">
                <a:solidFill>
                  <a:srgbClr val="FF0000"/>
                </a:solidFill>
              </a:rPr>
              <a:t>GOOGLARE o LINKARE.</a:t>
            </a:r>
          </a:p>
          <a:p>
            <a:endParaRPr lang="it-IT" dirty="0" smtClean="0"/>
          </a:p>
          <a:p>
            <a:r>
              <a:rPr lang="it-IT" dirty="0" smtClean="0"/>
              <a:t>Ma se è la lingua a contribuire alla rappresentazione della realtà ed al cambiamento del costume, dobbiamo collaborare al la sua evoluzione, sfruttando tutte le opportunità che ci offre. </a:t>
            </a:r>
          </a:p>
          <a:p>
            <a:endParaRPr lang="it-IT" dirty="0" smtClean="0"/>
          </a:p>
          <a:p>
            <a:r>
              <a:rPr lang="it-IT" dirty="0" smtClean="0">
                <a:solidFill>
                  <a:srgbClr val="FF0000"/>
                </a:solidFill>
              </a:rPr>
              <a:t>2) </a:t>
            </a:r>
            <a:r>
              <a:rPr lang="it-IT" dirty="0" smtClean="0"/>
              <a:t>La seconda obiezione è che femminilizzare termini che rappresentano ruoli prestigiosi  </a:t>
            </a:r>
            <a:r>
              <a:rPr lang="it-IT" dirty="0" smtClean="0">
                <a:solidFill>
                  <a:srgbClr val="FF0000"/>
                </a:solidFill>
              </a:rPr>
              <a:t>NEL LAVORO O NELLE ISTITUZIONI</a:t>
            </a:r>
            <a:r>
              <a:rPr lang="it-IT" dirty="0" smtClean="0"/>
              <a:t> potrebbe </a:t>
            </a:r>
            <a:r>
              <a:rPr lang="it-IT" dirty="0" smtClean="0"/>
              <a:t> </a:t>
            </a:r>
            <a:r>
              <a:rPr lang="it-IT" dirty="0" smtClean="0"/>
              <a:t>provocare </a:t>
            </a:r>
            <a:r>
              <a:rPr lang="it-IT" dirty="0" smtClean="0"/>
              <a:t>una </a:t>
            </a:r>
            <a:r>
              <a:rPr lang="it-IT" i="1" dirty="0" err="1" smtClean="0"/>
              <a:t>deminutio</a:t>
            </a:r>
            <a:r>
              <a:rPr lang="it-IT" i="1" dirty="0" smtClean="0"/>
              <a:t> </a:t>
            </a:r>
            <a:r>
              <a:rPr lang="it-IT" dirty="0" smtClean="0"/>
              <a:t> del ruolo stesso quando è occupato da una donna: la </a:t>
            </a:r>
            <a:r>
              <a:rPr lang="it-IT" dirty="0" smtClean="0">
                <a:solidFill>
                  <a:srgbClr val="FF0000"/>
                </a:solidFill>
              </a:rPr>
              <a:t>DIRETTRICE </a:t>
            </a:r>
            <a:r>
              <a:rPr lang="it-IT" dirty="0" err="1" smtClean="0">
                <a:solidFill>
                  <a:srgbClr val="FF0000"/>
                </a:solidFill>
              </a:rPr>
              <a:t>D’ORCHESTRA</a:t>
            </a:r>
            <a:r>
              <a:rPr lang="it-IT" dirty="0" smtClean="0">
                <a:solidFill>
                  <a:srgbClr val="FF0000"/>
                </a:solidFill>
              </a:rPr>
              <a:t> o LA MINISTRA  </a:t>
            </a:r>
            <a:r>
              <a:rPr lang="it-IT" dirty="0" smtClean="0"/>
              <a:t>possono sembrare figure meno di valore  degli omologhi maschili. Mentre usare lo stesso termine al maschile, a prescindere dal genere di chi quel ruolo ricopre,  può sembrare più  </a:t>
            </a:r>
            <a:r>
              <a:rPr lang="it-IT" dirty="0" smtClean="0">
                <a:solidFill>
                  <a:srgbClr val="FF0000"/>
                </a:solidFill>
              </a:rPr>
              <a:t>PARITARIO. </a:t>
            </a:r>
          </a:p>
          <a:p>
            <a:endParaRPr lang="it-IT" dirty="0" smtClean="0"/>
          </a:p>
          <a:p>
            <a:r>
              <a:rPr lang="it-IT" dirty="0" smtClean="0"/>
              <a:t>Ma se non rimarchiamo in nessun modo la presenza di una donna in un ruolo prestigioso e la mimetizziamo con una definizione maschile, accentueremo ancora l’eccezionalità e non la normalità della sua presenza (l’effetto “panda”). </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TotalTime>
  <Words>2011</Words>
  <Application>Microsoft Office PowerPoint</Application>
  <PresentationFormat>Presentazione su schermo (4:3)</PresentationFormat>
  <Paragraphs>128</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Il mondo della pubblicità riflette criticamente</vt:lpstr>
      <vt:lpstr>Diapositiva 11</vt:lpstr>
      <vt:lpstr>Diapositiva 12</vt:lpstr>
      <vt:lpstr>Diapositiva 13</vt:lpstr>
      <vt:lpstr>Diapositiva 14</vt:lpstr>
      <vt:lpstr>Diapositiva 15</vt:lpstr>
      <vt:lpstr>Diapositiva 16</vt:lpstr>
      <vt:lpstr>Diapositiva 17</vt:lpstr>
      <vt:lpstr>Diapositiva 18</vt:lpstr>
      <vt:lpstr>Immagini femminili e media</vt:lpstr>
      <vt:lpstr>Diapositiva 20</vt:lpstr>
      <vt:lpstr>Diapositiva 21</vt:lpstr>
      <vt:lpstr>Diapositiva 22</vt:lpstr>
      <vt:lpstr>L’ossessione del corpo femminile</vt:lpstr>
      <vt:lpstr>Diapositiva 24</vt:lpstr>
      <vt:lpstr>Diapositiva 25</vt:lpstr>
      <vt:lpstr>Diapositiva 26</vt:lpstr>
      <vt:lpstr>Diapositiva 27</vt:lpstr>
      <vt:lpstr>Diapositiva 28</vt:lpstr>
      <vt:lpstr>Il giuramento del primo governo paritario per la stampa diventa una sfilata di moda</vt:lpstr>
      <vt:lpstr>Diapositiva 30</vt:lpstr>
      <vt:lpstr>Diapositiva 31</vt:lpstr>
      <vt:lpstr>Diapositiva 32</vt:lpstr>
      <vt:lpstr>Diapositiva 33</vt:lpstr>
      <vt:lpstr>DESTRUTTURIAMO GLI STEREOTIPI DI GENERE! </vt:lpstr>
      <vt:lpstr>Diapositiva 35</vt:lpstr>
      <vt:lpstr>LA VIOLENZA CONTRO LE DONNE E GLI STEREOTIPI DI GENERE</vt:lpstr>
      <vt:lpstr>Diapositiva 37</vt:lpstr>
      <vt:lpstr>Il decalogo che spiega come non parlare di violenza sulle donne </vt:lpstr>
      <vt:lpstr>I DETTAGLI SCABROSI NON AGGIUNGONO NULLA ALLA CRONACA, MA SPOSTANO L'ATTENZIONE SULLA VITTIMA</vt:lpstr>
      <vt:lpstr>Il victim blaming: in fondo te la sei andata a cercare !</vt:lpstr>
      <vt:lpstr>Prendere le distanze</vt:lpstr>
      <vt:lpstr>LO STUPRO DI UNA TREDICENNE IN CALABRIA</vt:lpstr>
      <vt:lpstr> Noa , uccisa di stupro (non di eutanasia)</vt:lpstr>
      <vt:lpstr>Campagna del progetto Rete regionale contro la violenza sulle donne Regione Toscana 2008 </vt:lpstr>
      <vt:lpstr>CHE FARE?</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Marina Capponi</cp:lastModifiedBy>
  <cp:revision>63</cp:revision>
  <dcterms:created xsi:type="dcterms:W3CDTF">2019-05-23T13:28:38Z</dcterms:created>
  <dcterms:modified xsi:type="dcterms:W3CDTF">2019-06-14T08:07:57Z</dcterms:modified>
</cp:coreProperties>
</file>